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34" r:id="rId2"/>
    <p:sldId id="319" r:id="rId3"/>
    <p:sldId id="286" r:id="rId4"/>
    <p:sldId id="287" r:id="rId5"/>
    <p:sldId id="288" r:id="rId6"/>
    <p:sldId id="289" r:id="rId7"/>
    <p:sldId id="290" r:id="rId8"/>
    <p:sldId id="291" r:id="rId9"/>
    <p:sldId id="300" r:id="rId10"/>
    <p:sldId id="313" r:id="rId11"/>
    <p:sldId id="359" r:id="rId12"/>
    <p:sldId id="258" r:id="rId13"/>
    <p:sldId id="257" r:id="rId14"/>
    <p:sldId id="296" r:id="rId15"/>
    <p:sldId id="294" r:id="rId16"/>
    <p:sldId id="295" r:id="rId17"/>
    <p:sldId id="309" r:id="rId18"/>
    <p:sldId id="367" r:id="rId19"/>
    <p:sldId id="369" r:id="rId20"/>
    <p:sldId id="259" r:id="rId21"/>
    <p:sldId id="344" r:id="rId22"/>
    <p:sldId id="260" r:id="rId23"/>
    <p:sldId id="261" r:id="rId24"/>
    <p:sldId id="262" r:id="rId25"/>
    <p:sldId id="263" r:id="rId26"/>
    <p:sldId id="340" r:id="rId27"/>
    <p:sldId id="280" r:id="rId28"/>
    <p:sldId id="357" r:id="rId29"/>
    <p:sldId id="265" r:id="rId30"/>
    <p:sldId id="266" r:id="rId31"/>
    <p:sldId id="267" r:id="rId32"/>
    <p:sldId id="281" r:id="rId33"/>
    <p:sldId id="285" r:id="rId34"/>
    <p:sldId id="283" r:id="rId35"/>
    <p:sldId id="284" r:id="rId36"/>
    <p:sldId id="268" r:id="rId37"/>
    <p:sldId id="364" r:id="rId38"/>
    <p:sldId id="365" r:id="rId39"/>
    <p:sldId id="269" r:id="rId40"/>
    <p:sldId id="360" r:id="rId41"/>
    <p:sldId id="362" r:id="rId42"/>
    <p:sldId id="361" r:id="rId43"/>
    <p:sldId id="368" r:id="rId44"/>
    <p:sldId id="279" r:id="rId45"/>
    <p:sldId id="366" r:id="rId46"/>
    <p:sldId id="325" r:id="rId47"/>
    <p:sldId id="371" r:id="rId48"/>
    <p:sldId id="341" r:id="rId49"/>
    <p:sldId id="342" r:id="rId50"/>
    <p:sldId id="331" r:id="rId51"/>
    <p:sldId id="304" r:id="rId52"/>
    <p:sldId id="276" r:id="rId53"/>
    <p:sldId id="271" r:id="rId54"/>
    <p:sldId id="272" r:id="rId55"/>
    <p:sldId id="278" r:id="rId56"/>
    <p:sldId id="301" r:id="rId57"/>
    <p:sldId id="316" r:id="rId58"/>
    <p:sldId id="363" r:id="rId59"/>
    <p:sldId id="315" r:id="rId60"/>
    <p:sldId id="343" r:id="rId61"/>
    <p:sldId id="338" r:id="rId62"/>
    <p:sldId id="370" r:id="rId63"/>
    <p:sldId id="349" r:id="rId64"/>
    <p:sldId id="347" r:id="rId65"/>
    <p:sldId id="350" r:id="rId66"/>
    <p:sldId id="351" r:id="rId67"/>
    <p:sldId id="352" r:id="rId68"/>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97D8F13-EACD-4889-B821-A022E8B7C7E9}" type="datetimeFigureOut">
              <a:rPr lang="fr-CH" smtClean="0"/>
              <a:t>01.10.2021</a:t>
            </a:fld>
            <a:endParaRPr lang="fr-CH"/>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95A8DBF0-84AA-4F91-BBB1-57235B5ED39F}" type="slidenum">
              <a:rPr lang="fr-CH" smtClean="0"/>
              <a:t>‹N°›</a:t>
            </a:fld>
            <a:endParaRPr lang="fr-CH"/>
          </a:p>
        </p:txBody>
      </p:sp>
    </p:spTree>
    <p:extLst>
      <p:ext uri="{BB962C8B-B14F-4D97-AF65-F5344CB8AC3E}">
        <p14:creationId xmlns:p14="http://schemas.microsoft.com/office/powerpoint/2010/main" val="872287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fld id="{FB1EEA74-45BA-4E64-B766-F45449E32CF4}" type="slidenum">
              <a:rPr lang="fr-CH" smtClean="0"/>
              <a:t>1</a:t>
            </a:fld>
            <a:endParaRPr lang="fr-CH"/>
          </a:p>
        </p:txBody>
      </p:sp>
    </p:spTree>
    <p:extLst>
      <p:ext uri="{BB962C8B-B14F-4D97-AF65-F5344CB8AC3E}">
        <p14:creationId xmlns:p14="http://schemas.microsoft.com/office/powerpoint/2010/main" val="25801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8B9B9B50-9FC5-4103-8C6E-8E4A7A9A7050}" type="datetimeFigureOut">
              <a:rPr lang="fr-CH" smtClean="0"/>
              <a:t>01.10.2021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312000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8B9B9B50-9FC5-4103-8C6E-8E4A7A9A7050}" type="datetimeFigureOut">
              <a:rPr lang="fr-CH" smtClean="0"/>
              <a:t>01.10.2021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3894461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8B9B9B50-9FC5-4103-8C6E-8E4A7A9A7050}" type="datetimeFigureOut">
              <a:rPr lang="fr-CH" smtClean="0"/>
              <a:t>01.10.2021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162380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8B9B9B50-9FC5-4103-8C6E-8E4A7A9A7050}" type="datetimeFigureOut">
              <a:rPr lang="fr-CH" smtClean="0"/>
              <a:t>01.10.2021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50495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B9B9B50-9FC5-4103-8C6E-8E4A7A9A7050}" type="datetimeFigureOut">
              <a:rPr lang="fr-CH" smtClean="0"/>
              <a:t>01.10.2021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366632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8B9B9B50-9FC5-4103-8C6E-8E4A7A9A7050}" type="datetimeFigureOut">
              <a:rPr lang="fr-CH" smtClean="0"/>
              <a:t>01.10.2021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386054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8B9B9B50-9FC5-4103-8C6E-8E4A7A9A7050}" type="datetimeFigureOut">
              <a:rPr lang="fr-CH" smtClean="0"/>
              <a:t>01.10.2021</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109253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8B9B9B50-9FC5-4103-8C6E-8E4A7A9A7050}" type="datetimeFigureOut">
              <a:rPr lang="fr-CH" smtClean="0"/>
              <a:t>01.10.2021</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67104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B9B9B50-9FC5-4103-8C6E-8E4A7A9A7050}" type="datetimeFigureOut">
              <a:rPr lang="fr-CH" smtClean="0"/>
              <a:t>01.10.2021</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173268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B9B9B50-9FC5-4103-8C6E-8E4A7A9A7050}" type="datetimeFigureOut">
              <a:rPr lang="fr-CH" smtClean="0"/>
              <a:t>01.10.2021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191860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B9B9B50-9FC5-4103-8C6E-8E4A7A9A7050}" type="datetimeFigureOut">
              <a:rPr lang="fr-CH" smtClean="0"/>
              <a:t>01.10.2021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003B0255-6655-4D2F-9270-5AC735306396}" type="slidenum">
              <a:rPr lang="fr-CH" smtClean="0"/>
              <a:t>‹N°›</a:t>
            </a:fld>
            <a:endParaRPr lang="fr-CH"/>
          </a:p>
        </p:txBody>
      </p:sp>
    </p:spTree>
    <p:extLst>
      <p:ext uri="{BB962C8B-B14F-4D97-AF65-F5344CB8AC3E}">
        <p14:creationId xmlns:p14="http://schemas.microsoft.com/office/powerpoint/2010/main" val="154282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B9B50-9FC5-4103-8C6E-8E4A7A9A7050}" type="datetimeFigureOut">
              <a:rPr lang="fr-CH" smtClean="0"/>
              <a:t>01.10.2021</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B0255-6655-4D2F-9270-5AC735306396}" type="slidenum">
              <a:rPr lang="fr-CH" smtClean="0"/>
              <a:t>‹N°›</a:t>
            </a:fld>
            <a:endParaRPr lang="fr-CH"/>
          </a:p>
        </p:txBody>
      </p:sp>
    </p:spTree>
    <p:extLst>
      <p:ext uri="{BB962C8B-B14F-4D97-AF65-F5344CB8AC3E}">
        <p14:creationId xmlns:p14="http://schemas.microsoft.com/office/powerpoint/2010/main" val="3636257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hyperlink" Target="https://docs.wixstatic.com/ugd/12550c_20cdd106f69048e283f5f9824b470338.pdf"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cs.wixstatic.com/ugd/12550c_98c5b61eaded44aa85ba304932bdfb06.pdf" TargetMode="External"/><Relationship Id="rId2" Type="http://schemas.openxmlformats.org/officeDocument/2006/relationships/hyperlink" Target="https://docs.wixstatic.com/ugd/12550c_dd6ce7220f824251988eec71d0941507.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8e435998-566c-484c-a9c9-961b8d747e25.filesusr.com/ugd/12550c_dc1add6570954599b8d081dce158688a.pdf"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docs.wixstatic.com/ugd/12550c_40e82e01b8a247f69930222aacf20fd0.pdf" TargetMode="External"/><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docs.wixstatic.com/ugd/12550c_a657eeabc30e456480f5a8750ba35c3a.pdf" TargetMode="External"/><Relationship Id="rId5" Type="http://schemas.openxmlformats.org/officeDocument/2006/relationships/hyperlink" Target="https://docs.wixstatic.com/ugd/12550c_5fce27c7be2648179b075e96bab6dfb1.pdf" TargetMode="External"/><Relationship Id="rId4" Type="http://schemas.openxmlformats.org/officeDocument/2006/relationships/hyperlink" Target="https://docs.wixstatic.com/ugd/12550c_8559fbb680ef49dc9913e6d8567c22f0.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swisscom.ch/fr/business/enterprise/offre/iot/lpn.html"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JPG"/><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spectrum.ieee.org/telecom/wireless/5gs-waveform-is-a-battery-vampire?fbclid=IwAR0qyLd8SJEftloHfBQ-Fe5YwY2GeU3c9MmkPmIOfShTx1gFddkHf_vsrrQ"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b00794c5-007a-4f83-9a09-7468658335ed.filesusr.com/ugd/12550c_3962f8735a2d4cc2a6a237169eae3517.pdf" TargetMode="External"/><Relationship Id="rId2" Type="http://schemas.openxmlformats.org/officeDocument/2006/relationships/hyperlink" Target="https://www.youtube.com/watch?v=bZenZJFKcLY&amp;fbclid=IwAR3iFKgBwVYKHgZ5VTurGcCEpNJK8oeS-DW8ZZWLUGntnEVWAYi3Na-v6Jw"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assembly.coe.int/nw/xml/xref/xref-xml2html-fr.asp?fileid=1799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maxisciences.com/internet/l-effet-terrible-et-inattendu-de-la-5g-sur-les-insectes_art43289.html" TargetMode="External"/><Relationship Id="rId1" Type="http://schemas.openxmlformats.org/officeDocument/2006/relationships/slideLayout" Target="../slideLayouts/slideLayout2.xml"/><Relationship Id="rId4" Type="http://schemas.openxmlformats.org/officeDocument/2006/relationships/hyperlink" Target="https://www.maxisciences.com/environnement/un-tiers-des-colonies-d-abeilles-ont-disparu-l-hiver-dernier-en-france_art42972.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www.5gspaceappeal.org/"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bafu.admin.ch/bafu/fr/home/themes/electrosmog/dossiers/rapport-groupe-de-travail-telephonie-mobile-et-rayonnement.html" TargetMode="External"/><Relationship Id="rId1" Type="http://schemas.openxmlformats.org/officeDocument/2006/relationships/slideLayout" Target="../slideLayouts/slideLayout2.xml"/><Relationship Id="rId5" Type="http://schemas.openxmlformats.org/officeDocument/2006/relationships/hyperlink" Target="https://www.frequencia.ch/wp-content/uploads/2019/12/FRQ_MM_2019-11-28_Bericht-Mobilfunk-und-Strahlung_FR.pdf" TargetMode="External"/><Relationship Id="rId4" Type="http://schemas.openxmlformats.org/officeDocument/2006/relationships/hyperlink" Target="https://8e435998-566c-484c-a9c9-961b8d747e25.filesusr.com/ugd/12550c_afe2c224fc5c4033bfc4bc07411c0084.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docs.wixstatic.com/ugd/12550c_a51f6a46317248ae843e2c39b00d166a.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hyperlink" Target="https://docs.wixstatic.com/ugd/12550c_a51f6a46317248ae843e2c39b00d166a.pdf"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hyperlink" Target="https://www.stop5g.ch/5g-et-antennes-adaptative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s://www.stop5g.ch/5g-facteur-de-reduction"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s://www.stop5g.ch/5g-facteur-de-reduction"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alerte.ch/images/stories/documents/normes/Tous_des_souris_de_labo_lettre_au_Conseil_federal_avec_rectificatif.pdf" TargetMode="External"/><Relationship Id="rId2" Type="http://schemas.openxmlformats.org/officeDocument/2006/relationships/hyperlink" Target="https://www.alerte.ch/images/stories/documents/normes/Document_general_fascicule_ARA_427%20pages.pdf" TargetMode="External"/><Relationship Id="rId1" Type="http://schemas.openxmlformats.org/officeDocument/2006/relationships/slideLayout" Target="../slideLayouts/slideLayout2.xml"/><Relationship Id="rId4" Type="http://schemas.openxmlformats.org/officeDocument/2006/relationships/hyperlink" Target="https://www.bluewin.ch/fr/lifestyle/7-conseils-pour-reduire-le-rayonnement-de-votre-telephone-portable-419303.html"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8e435998-566c-484c-a9c9-961b8d747e25.filesusr.com/ugd/12550c_c59d2d2d58684951a9a048dd9da2b140.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0.tif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ehtrust.org/" TargetMode="External"/><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48.xml.rels><?xml version="1.0" encoding="UTF-8" standalone="yes"?>
<Relationships xmlns="http://schemas.openxmlformats.org/package/2006/relationships"><Relationship Id="rId8" Type="http://schemas.openxmlformats.org/officeDocument/2006/relationships/hyperlink" Target="https://www.stop5g.ch/5g-crisis-summit" TargetMode="External"/><Relationship Id="rId13" Type="http://schemas.openxmlformats.org/officeDocument/2006/relationships/hyperlink" Target="stop5-5g-schweiz.ch" TargetMode="External"/><Relationship Id="rId18" Type="http://schemas.openxmlformats.org/officeDocument/2006/relationships/image" Target="../media/image113.png"/><Relationship Id="rId3" Type="http://schemas.openxmlformats.org/officeDocument/2006/relationships/hyperlink" Target="http://www.stop5g.ch/" TargetMode="External"/><Relationship Id="rId7" Type="http://schemas.openxmlformats.org/officeDocument/2006/relationships/image" Target="../media/image107.png"/><Relationship Id="rId12" Type="http://schemas.openxmlformats.org/officeDocument/2006/relationships/image" Target="../media/image110.png"/><Relationship Id="rId17" Type="http://schemas.openxmlformats.org/officeDocument/2006/relationships/hyperlink" Target="http://www.schutz-vor-strahlung.ch/" TargetMode="External"/><Relationship Id="rId2" Type="http://schemas.openxmlformats.org/officeDocument/2006/relationships/image" Target="../media/image104.png"/><Relationship Id="rId16" Type="http://schemas.openxmlformats.org/officeDocument/2006/relationships/image" Target="../media/image112.JPG"/><Relationship Id="rId1" Type="http://schemas.openxmlformats.org/officeDocument/2006/relationships/slideLayout" Target="../slideLayouts/slideLayout2.xml"/><Relationship Id="rId6" Type="http://schemas.openxmlformats.org/officeDocument/2006/relationships/hyperlink" Target="https://www.frequencia.ch/fr" TargetMode="External"/><Relationship Id="rId11" Type="http://schemas.openxmlformats.org/officeDocument/2006/relationships/hyperlink" Target="https://www.stop5ginternational.org/" TargetMode="External"/><Relationship Id="rId5" Type="http://schemas.openxmlformats.org/officeDocument/2006/relationships/image" Target="../media/image106.png"/><Relationship Id="rId15" Type="http://schemas.openxmlformats.org/officeDocument/2006/relationships/hyperlink" Target="https://www.change.org/p/a-toutes-les-autorit%C3%A9s-suisse-arr%C3%AAt-imm%C3%A9diat-de-l-installation-du-r%C3%A9seau-5g-en-suisse-et-d%C3%A9mant%C3%A8lement-des-antennes?utm_content=cl_sharecopy_21330226_fr-FR:v4&amp;recruited_by_id=a838b1e0-8b6f-11ea-b382-a50c9f181b3b&amp;utm_source=share_petition&amp;utm_medium=copylink&amp;utm_campaign=psf_combo_share_initial&amp;utm_term=psf_combo_share_initial" TargetMode="External"/><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JPG"/><Relationship Id="rId1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9.png"/><Relationship Id="rId18" Type="http://schemas.openxmlformats.org/officeDocument/2006/relationships/hyperlink" Target="https://www.stop5g.ch/argumentaire-contre-la-5g" TargetMode="External"/><Relationship Id="rId3" Type="http://schemas.openxmlformats.org/officeDocument/2006/relationships/image" Target="../media/image105.png"/><Relationship Id="rId21" Type="http://schemas.openxmlformats.org/officeDocument/2006/relationships/hyperlink" Target="http://www.stop5gglane.ch/" TargetMode="External"/><Relationship Id="rId7" Type="http://schemas.openxmlformats.org/officeDocument/2006/relationships/image" Target="../media/image115.png"/><Relationship Id="rId12" Type="http://schemas.openxmlformats.org/officeDocument/2006/relationships/hyperlink" Target="http://www.stop5g.ch/oppositions" TargetMode="External"/><Relationship Id="rId17" Type="http://schemas.openxmlformats.org/officeDocument/2006/relationships/hyperlink" Target="https://www.stop5g.ch/5g-et-environnement" TargetMode="External"/><Relationship Id="rId25" Type="http://schemas.openxmlformats.org/officeDocument/2006/relationships/image" Target="../media/image37.png"/><Relationship Id="rId2" Type="http://schemas.openxmlformats.org/officeDocument/2006/relationships/hyperlink" Target="http://www.stop5g.ch/" TargetMode="External"/><Relationship Id="rId16" Type="http://schemas.openxmlformats.org/officeDocument/2006/relationships/hyperlink" Target="https://www.stop5g.ch/5g-et-dangers" TargetMode="External"/><Relationship Id="rId20" Type="http://schemas.openxmlformats.org/officeDocument/2006/relationships/hyperlink" Target="http://www.onsebouge.ch/" TargetMode="External"/><Relationship Id="rId1" Type="http://schemas.openxmlformats.org/officeDocument/2006/relationships/slideLayout" Target="../slideLayouts/slideLayout2.xml"/><Relationship Id="rId6" Type="http://schemas.openxmlformats.org/officeDocument/2006/relationships/hyperlink" Target="https://www.stop5g.ch/oppositions" TargetMode="External"/><Relationship Id="rId11" Type="http://schemas.openxmlformats.org/officeDocument/2006/relationships/image" Target="../media/image118.PNG"/><Relationship Id="rId24" Type="http://schemas.openxmlformats.org/officeDocument/2006/relationships/image" Target="../media/image121.jpeg"/><Relationship Id="rId5" Type="http://schemas.openxmlformats.org/officeDocument/2006/relationships/image" Target="../media/image114.png"/><Relationship Id="rId15" Type="http://schemas.openxmlformats.org/officeDocument/2006/relationships/hyperlink" Target="https://www.stop5g.ch/5g-et-contre-verites" TargetMode="External"/><Relationship Id="rId23" Type="http://schemas.openxmlformats.org/officeDocument/2006/relationships/hyperlink" Target="https://schutz-vor-strahlung.ch/aktiv-werden/alarme-d-antenne/" TargetMode="External"/><Relationship Id="rId10" Type="http://schemas.openxmlformats.org/officeDocument/2006/relationships/image" Target="../media/image117.png"/><Relationship Id="rId19" Type="http://schemas.openxmlformats.org/officeDocument/2006/relationships/hyperlink" Target="https://www.stop5g.ch/docs" TargetMode="External"/><Relationship Id="rId4" Type="http://schemas.openxmlformats.org/officeDocument/2006/relationships/hyperlink" Target="https://www.stop5g.ch/antenne5g-enquete" TargetMode="External"/><Relationship Id="rId9" Type="http://schemas.openxmlformats.org/officeDocument/2006/relationships/hyperlink" Target="https://www.stop5g.ch/local" TargetMode="External"/><Relationship Id="rId14" Type="http://schemas.openxmlformats.org/officeDocument/2006/relationships/image" Target="../media/image120.png"/><Relationship Id="rId22" Type="http://schemas.openxmlformats.org/officeDocument/2006/relationships/hyperlink" Target="http://www.juranon5g.c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frequencia.ch/fr/2019/11/28/rapport-telephonie-mobile-et-rayonnement-laugmentation-des-valeurs-limites-engendrerait-une-irradiation-forcee-encore-plus-grande/" TargetMode="Externa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hyperlink" Target="https://www.frequencia.ch/fr"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frequencia.ch/fr" TargetMode="External"/><Relationship Id="rId2" Type="http://schemas.openxmlformats.org/officeDocument/2006/relationships/hyperlink" Target="https://saferphone-initiative.ch/FR/initiative/texte-de-iinitiative.html" TargetMode="Externa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frequencia.ch/fr/2019/11/28/rapport-telephonie-mobile-et-rayonnement-laugmentation-des-valeurs-limites-engendrerait-une-irradiation-forcee-encore-plus-grand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frequencia.ch/fr/2019/11/28/rapport-telephonie-mobile-et-rayonnement-laugmentation-des-valeurs-limites-engendrerait-une-irradiation-forcee-encore-plus-grande/"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docs.wixstatic.com/ugd/12550c_14c9ce8fb0994995842b946f40c50c6d.pdf" TargetMode="External"/><Relationship Id="rId13" Type="http://schemas.openxmlformats.org/officeDocument/2006/relationships/hyperlink" Target="https://8e435998-566c-484c-a9c9-961b8d747e25.filesusr.com/ugd/12550c_c59d2d2d58684951a9a048dd9da2b140.pdf" TargetMode="External"/><Relationship Id="rId18" Type="http://schemas.openxmlformats.org/officeDocument/2006/relationships/image" Target="../media/image129.jpeg"/><Relationship Id="rId3" Type="http://schemas.openxmlformats.org/officeDocument/2006/relationships/hyperlink" Target="https://docs.wixstatic.com/ugd/12550c_2cf1371e85934c9b84574325eae13b1e.pdf" TargetMode="External"/><Relationship Id="rId7" Type="http://schemas.openxmlformats.org/officeDocument/2006/relationships/hyperlink" Target="https://docs.wixstatic.com/ugd/12550c_40e82e01b8a247f69930222aacf20fd0.pdf" TargetMode="External"/><Relationship Id="rId12" Type="http://schemas.openxmlformats.org/officeDocument/2006/relationships/hyperlink" Target="https://docs.wixstatic.com/ugd/12550c_2ef08c36a50a4ca6bca776d618013096.pdf" TargetMode="External"/><Relationship Id="rId17" Type="http://schemas.openxmlformats.org/officeDocument/2006/relationships/image" Target="../media/image128.JPG"/><Relationship Id="rId2" Type="http://schemas.openxmlformats.org/officeDocument/2006/relationships/hyperlink" Target="https://docs.wixstatic.com/ugd/12550c_ee184949bf7a4945905de7c5d69740b0.pdf" TargetMode="External"/><Relationship Id="rId16" Type="http://schemas.openxmlformats.org/officeDocument/2006/relationships/image" Target="../media/image127.png"/><Relationship Id="rId20" Type="http://schemas.openxmlformats.org/officeDocument/2006/relationships/hyperlink" Target="https://docs.wixstatic.com/ugd/12550c_f0eca990366e4337ae5b28700f643278.pdf" TargetMode="External"/><Relationship Id="rId1" Type="http://schemas.openxmlformats.org/officeDocument/2006/relationships/slideLayout" Target="../slideLayouts/slideLayout2.xml"/><Relationship Id="rId6" Type="http://schemas.openxmlformats.org/officeDocument/2006/relationships/hyperlink" Target="https://docs.wixstatic.com/ugd/12550c_d5e98c620828422a8ecbf020e94ad863.pdf" TargetMode="External"/><Relationship Id="rId11" Type="http://schemas.openxmlformats.org/officeDocument/2006/relationships/hyperlink" Target="https://docs.wixstatic.com/ugd/12550c_5fce27c7be2648179b075e96bab6dfb1.pdf" TargetMode="External"/><Relationship Id="rId5" Type="http://schemas.openxmlformats.org/officeDocument/2006/relationships/hyperlink" Target="https://docs.wixstatic.com/ugd/12550c_98c5b61eaded44aa85ba304932bdfb06.pdf" TargetMode="External"/><Relationship Id="rId15" Type="http://schemas.openxmlformats.org/officeDocument/2006/relationships/hyperlink" Target="http://www.aefu.ch/fileadmin/user_upload/aefu-data/b_documents/oekoskop/ecoscope/ECOSCOPE_2020_2.pdf" TargetMode="External"/><Relationship Id="rId10" Type="http://schemas.openxmlformats.org/officeDocument/2006/relationships/hyperlink" Target="https://docs.wixstatic.com/ugd/12550c_8559fbb680ef49dc9913e6d8567c22f0.pdf" TargetMode="External"/><Relationship Id="rId19" Type="http://schemas.openxmlformats.org/officeDocument/2006/relationships/hyperlink" Target="https://docs.wixstatic.com/ugd/12550c_b329d64ee8cc4fb0b00048ad9d9d5c41.pdf" TargetMode="External"/><Relationship Id="rId4" Type="http://schemas.openxmlformats.org/officeDocument/2006/relationships/hyperlink" Target="https://docs.wixstatic.com/ugd/12550c_dd6ce7220f824251988eec71d0941507.pdf" TargetMode="External"/><Relationship Id="rId9" Type="http://schemas.openxmlformats.org/officeDocument/2006/relationships/hyperlink" Target="https://www.electrosmogtech.ch/valeurs-limites" TargetMode="External"/><Relationship Id="rId14" Type="http://schemas.openxmlformats.org/officeDocument/2006/relationships/hyperlink" Target="https://docs.wixstatic.com/ugd/12550c_3962f8735a2d4cc2a6a237169eae3517.pdf"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bit.ly/3cFOFk4" TargetMode="External"/><Relationship Id="rId13" Type="http://schemas.openxmlformats.org/officeDocument/2006/relationships/hyperlink" Target="http://bit.ly/3c52Rnv" TargetMode="External"/><Relationship Id="rId18" Type="http://schemas.openxmlformats.org/officeDocument/2006/relationships/hyperlink" Target="https://www.stop5g.ch/5g-facteur-de-reduction" TargetMode="External"/><Relationship Id="rId26" Type="http://schemas.openxmlformats.org/officeDocument/2006/relationships/hyperlink" Target="http://bit.ly/3cqx5ld" TargetMode="External"/><Relationship Id="rId3" Type="http://schemas.openxmlformats.org/officeDocument/2006/relationships/hyperlink" Target="http://bit.ly/3siDMuV" TargetMode="External"/><Relationship Id="rId21" Type="http://schemas.openxmlformats.org/officeDocument/2006/relationships/hyperlink" Target="https://www.stop5g.ch/5g-et-contre-verites" TargetMode="External"/><Relationship Id="rId7" Type="http://schemas.openxmlformats.org/officeDocument/2006/relationships/hyperlink" Target="http://bit.ly/3tzE9Sd" TargetMode="External"/><Relationship Id="rId12" Type="http://schemas.openxmlformats.org/officeDocument/2006/relationships/hyperlink" Target="http://bit.ly/3eZZgcn" TargetMode="External"/><Relationship Id="rId17" Type="http://schemas.openxmlformats.org/officeDocument/2006/relationships/image" Target="../media/image127.png"/><Relationship Id="rId25" Type="http://schemas.openxmlformats.org/officeDocument/2006/relationships/hyperlink" Target="https://www.stop5g.ch/5g-infos" TargetMode="External"/><Relationship Id="rId2" Type="http://schemas.openxmlformats.org/officeDocument/2006/relationships/hyperlink" Target="http://bit.ly/2OY7mat" TargetMode="External"/><Relationship Id="rId16" Type="http://schemas.openxmlformats.org/officeDocument/2006/relationships/hyperlink" Target="http://bit.ly/3lKOJmV" TargetMode="External"/><Relationship Id="rId20" Type="http://schemas.openxmlformats.org/officeDocument/2006/relationships/hyperlink" Target="https://www.stop5g.ch/5g-et-dangers" TargetMode="External"/><Relationship Id="rId1" Type="http://schemas.openxmlformats.org/officeDocument/2006/relationships/slideLayout" Target="../slideLayouts/slideLayout2.xml"/><Relationship Id="rId6" Type="http://schemas.openxmlformats.org/officeDocument/2006/relationships/hyperlink" Target="http://bit.ly/3lvcRtC" TargetMode="External"/><Relationship Id="rId11" Type="http://schemas.openxmlformats.org/officeDocument/2006/relationships/hyperlink" Target="http://bit.ly/3r1yuTj" TargetMode="External"/><Relationship Id="rId24" Type="http://schemas.openxmlformats.org/officeDocument/2006/relationships/hyperlink" Target="https://www.stop5g.ch/" TargetMode="External"/><Relationship Id="rId5" Type="http://schemas.openxmlformats.org/officeDocument/2006/relationships/hyperlink" Target="http://bit.ly/3bXkyFy" TargetMode="External"/><Relationship Id="rId15" Type="http://schemas.openxmlformats.org/officeDocument/2006/relationships/hyperlink" Target="http://bit.ly/3rZi9in" TargetMode="External"/><Relationship Id="rId23" Type="http://schemas.openxmlformats.org/officeDocument/2006/relationships/hyperlink" Target="https://www.stop5g.ch/5g-contre-argumentaire" TargetMode="External"/><Relationship Id="rId28" Type="http://schemas.openxmlformats.org/officeDocument/2006/relationships/hyperlink" Target="http://bit.ly/3f6R6yA" TargetMode="External"/><Relationship Id="rId10" Type="http://schemas.openxmlformats.org/officeDocument/2006/relationships/hyperlink" Target="http://bit.ly/2QinpRc" TargetMode="External"/><Relationship Id="rId19" Type="http://schemas.openxmlformats.org/officeDocument/2006/relationships/hyperlink" Target="https://www.stop5g.ch/5g-et-antennes-adaptatives" TargetMode="External"/><Relationship Id="rId4" Type="http://schemas.openxmlformats.org/officeDocument/2006/relationships/hyperlink" Target="http://bit.ly/30SUlBB" TargetMode="External"/><Relationship Id="rId9" Type="http://schemas.openxmlformats.org/officeDocument/2006/relationships/hyperlink" Target="http://bit.ly/30UK5sD" TargetMode="External"/><Relationship Id="rId14" Type="http://schemas.openxmlformats.org/officeDocument/2006/relationships/hyperlink" Target="http://bit.ly/3s5rWV5" TargetMode="External"/><Relationship Id="rId22" Type="http://schemas.openxmlformats.org/officeDocument/2006/relationships/hyperlink" Target="https://www.stop5g.ch/5g-et-environnement" TargetMode="External"/><Relationship Id="rId27" Type="http://schemas.openxmlformats.org/officeDocument/2006/relationships/hyperlink" Target="http://bit.ly/31DlmK1"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docs.wixstatic.com/ugd/12550c_02cb8d48be1446d98cd95ed559c56479.pdf" TargetMode="External"/><Relationship Id="rId13" Type="http://schemas.openxmlformats.org/officeDocument/2006/relationships/hyperlink" Target="http://www.electrosmogtech.ch/" TargetMode="External"/><Relationship Id="rId18" Type="http://schemas.openxmlformats.org/officeDocument/2006/relationships/hyperlink" Target="https://schutz-vor-strahlung.ch/" TargetMode="External"/><Relationship Id="rId26" Type="http://schemas.openxmlformats.org/officeDocument/2006/relationships/hyperlink" Target="https://www.stop5g.ch/5g-infos" TargetMode="External"/><Relationship Id="rId3" Type="http://schemas.openxmlformats.org/officeDocument/2006/relationships/hyperlink" Target="https://www.bafu.admin.ch/bafu/fr/home/themes/electrosmog/dossiers/rapport-groupe-de-travail-telephonie-mobile-et-rayonnement.html" TargetMode="External"/><Relationship Id="rId21" Type="http://schemas.openxmlformats.org/officeDocument/2006/relationships/hyperlink" Target="https://b00794c5-007a-4f83-9a09-7468658335ed.filesusr.com/ugd/12550c_f89b8ae23f80410dbab1287da37ee607.pdf" TargetMode="External"/><Relationship Id="rId7" Type="http://schemas.openxmlformats.org/officeDocument/2006/relationships/hyperlink" Target="https://docs.wixstatic.com/ugd/12550c_1e864ed6172c42a0a14a2fe2da540de6.pdf" TargetMode="External"/><Relationship Id="rId12" Type="http://schemas.openxmlformats.org/officeDocument/2006/relationships/hyperlink" Target="http://www.alerte.ch/" TargetMode="External"/><Relationship Id="rId17" Type="http://schemas.openxmlformats.org/officeDocument/2006/relationships/hyperlink" Target="http://www.gigaherz.ch/" TargetMode="External"/><Relationship Id="rId25" Type="http://schemas.openxmlformats.org/officeDocument/2006/relationships/hyperlink" Target="http://www.stop5g.ch/initiatives" TargetMode="External"/><Relationship Id="rId2" Type="http://schemas.openxmlformats.org/officeDocument/2006/relationships/hyperlink" Target="mailto:info@gs-uvek.admin.ch" TargetMode="External"/><Relationship Id="rId16" Type="http://schemas.openxmlformats.org/officeDocument/2006/relationships/hyperlink" Target="http://www.frequencia.ch/" TargetMode="External"/><Relationship Id="rId20" Type="http://schemas.openxmlformats.org/officeDocument/2006/relationships/hyperlink" Target="http://www.stop5g.ch/docs" TargetMode="External"/><Relationship Id="rId1" Type="http://schemas.openxmlformats.org/officeDocument/2006/relationships/slideLayout" Target="../slideLayouts/slideLayout2.xml"/><Relationship Id="rId6" Type="http://schemas.openxmlformats.org/officeDocument/2006/relationships/hyperlink" Target="https://docs.wixstatic.com/ugd/12550c_0ac35c8c07af40c790c08ad51182ba3b.pdf" TargetMode="External"/><Relationship Id="rId11" Type="http://schemas.openxmlformats.org/officeDocument/2006/relationships/hyperlink" Target="http://www.stop5g.ch/" TargetMode="External"/><Relationship Id="rId24" Type="http://schemas.openxmlformats.org/officeDocument/2006/relationships/hyperlink" Target="http://www.stop5g.ch/oppositions" TargetMode="External"/><Relationship Id="rId5" Type="http://schemas.openxmlformats.org/officeDocument/2006/relationships/hyperlink" Target="https://docs.wixstatic.com/ugd/12550c_b01036f49b344be0a749191e61109244.pdf" TargetMode="External"/><Relationship Id="rId15" Type="http://schemas.openxmlformats.org/officeDocument/2006/relationships/hyperlink" Target="http://www.gigasmog.ch/" TargetMode="External"/><Relationship Id="rId23" Type="http://schemas.openxmlformats.org/officeDocument/2006/relationships/hyperlink" Target="https://www.electrosmogtech.ch/objections" TargetMode="External"/><Relationship Id="rId10" Type="http://schemas.openxmlformats.org/officeDocument/2006/relationships/hyperlink" Target="https://docs.wixstatic.com/ugd/12550c_5783907fd7c04a308b0818c52f139c99.pdf" TargetMode="External"/><Relationship Id="rId19" Type="http://schemas.openxmlformats.org/officeDocument/2006/relationships/hyperlink" Target="http://www.electrosmogtech.ch/documents" TargetMode="External"/><Relationship Id="rId4" Type="http://schemas.openxmlformats.org/officeDocument/2006/relationships/hyperlink" Target="https://docs.wixstatic.com/ugd/12550c_523c01666fad4adca76858e4e998233c.pdf" TargetMode="External"/><Relationship Id="rId9" Type="http://schemas.openxmlformats.org/officeDocument/2006/relationships/hyperlink" Target="https://docs.wixstatic.com/ugd/12550c_d315c729f796432da7f669a99db6a932.pdf" TargetMode="External"/><Relationship Id="rId14" Type="http://schemas.openxmlformats.org/officeDocument/2006/relationships/hyperlink" Target="http://www.pierredubochet.ch/" TargetMode="External"/><Relationship Id="rId22" Type="http://schemas.openxmlformats.org/officeDocument/2006/relationships/hyperlink" Target="https://b00794c5-007a-4f83-9a09-7468658335ed.filesusr.com/ugd/12550c_3eebeecf2b964944a3a75c75d2f646dc.pdf" TargetMode="External"/><Relationship Id="rId27"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hyperlink" Target="https://www.higgs.ch/der-aufbau-von-5g-eine-harzige-angelegenheit/17571/"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map.geo.admin.ch/?topic=funksender&amp;lang=fr&amp;bgLayer=ch.swisstopo.pixelkarte-farbe&amp;layers=ch.bakom.radio-fernsehsender,ch.bakom.mobil-antennenstandorte-gsm,ch.bakom.mobil-antennenstandorte-umts,ch.bakom.mobil-antennenstandorte-lte&amp;catalogNodes=403,408&amp;layers_visibility=true,false,false,false&amp;E=2615260.23&amp;N=1185396.64&amp;zoom=2" TargetMode="Externa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hyperlink" Target="http://emetteurs.ch/wiki/index.php/Emetteurs_DAB_Suisses" TargetMode="External"/><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40.png"/><Relationship Id="rId2" Type="http://schemas.openxmlformats.org/officeDocument/2006/relationships/audio" Target="../media/media1.mp3"/><Relationship Id="rId16" Type="http://schemas.openxmlformats.org/officeDocument/2006/relationships/image" Target="../media/image144.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39.png"/><Relationship Id="rId5" Type="http://schemas.microsoft.com/office/2007/relationships/media" Target="../media/media3.mp3"/><Relationship Id="rId15" Type="http://schemas.openxmlformats.org/officeDocument/2006/relationships/image" Target="../media/image143.jpeg"/><Relationship Id="rId10" Type="http://schemas.openxmlformats.org/officeDocument/2006/relationships/image" Target="../media/image138.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42.png"/></Relationships>
</file>

<file path=ppt/slides/_rels/slide6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5.jpeg"/><Relationship Id="rId7" Type="http://schemas.openxmlformats.org/officeDocument/2006/relationships/hyperlink" Target="https://www.geotellurique.fr/detecteurs-toutes-frequences/769-mesureur-de-champs-electromagnetiques-cornet-ed88tplus-hautes-et-basses-frequences-.html" TargetMode="External"/><Relationship Id="rId2" Type="http://schemas.openxmlformats.org/officeDocument/2006/relationships/hyperlink" Target="https://emfields-solutions.com/shop/acousticom-2/" TargetMode="Externa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hyperlink" Target="https://www.geotellurique.fr/detecteurs-toutes-frequences/591-detecteur-d-ondes-electromagnetiques-esi24.html?search_query=ESI-24&amp;results=3"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7.jpeg"/><Relationship Id="rId18" Type="http://schemas.openxmlformats.org/officeDocument/2006/relationships/image" Target="../media/image162.png"/><Relationship Id="rId3" Type="http://schemas.openxmlformats.org/officeDocument/2006/relationships/image" Target="../media/image149.png"/><Relationship Id="rId21" Type="http://schemas.openxmlformats.org/officeDocument/2006/relationships/image" Target="../media/image165.jpeg"/><Relationship Id="rId7" Type="http://schemas.openxmlformats.org/officeDocument/2006/relationships/image" Target="../media/image152.png"/><Relationship Id="rId12" Type="http://schemas.openxmlformats.org/officeDocument/2006/relationships/image" Target="../media/image156.jpeg"/><Relationship Id="rId17" Type="http://schemas.openxmlformats.org/officeDocument/2006/relationships/image" Target="../media/image161.png"/><Relationship Id="rId2" Type="http://schemas.openxmlformats.org/officeDocument/2006/relationships/hyperlink" Target="https://www.electrosmogtech.ch/que-faire" TargetMode="External"/><Relationship Id="rId16" Type="http://schemas.openxmlformats.org/officeDocument/2006/relationships/image" Target="../media/image160.jpeg"/><Relationship Id="rId20"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5.jpg"/><Relationship Id="rId5" Type="http://schemas.openxmlformats.org/officeDocument/2006/relationships/hyperlink" Target="https://www.electrosmogtech.ch/wifi-solutions" TargetMode="External"/><Relationship Id="rId15" Type="http://schemas.openxmlformats.org/officeDocument/2006/relationships/image" Target="../media/image159.jpeg"/><Relationship Id="rId10" Type="http://schemas.openxmlformats.org/officeDocument/2006/relationships/image" Target="../media/image154.png"/><Relationship Id="rId19" Type="http://schemas.openxmlformats.org/officeDocument/2006/relationships/image" Target="../media/image163.jpeg"/><Relationship Id="rId4" Type="http://schemas.openxmlformats.org/officeDocument/2006/relationships/image" Target="../media/image150.png"/><Relationship Id="rId9" Type="http://schemas.openxmlformats.org/officeDocument/2006/relationships/hyperlink" Target="https://www.electrosmogtech.ch/mise-a-terre" TargetMode="External"/><Relationship Id="rId14" Type="http://schemas.openxmlformats.org/officeDocument/2006/relationships/image" Target="../media/image158.png"/><Relationship Id="rId22" Type="http://schemas.openxmlformats.org/officeDocument/2006/relationships/image" Target="../media/image166.png"/></Relationships>
</file>

<file path=ppt/slides/_rels/slide66.xml.rels><?xml version="1.0" encoding="UTF-8" standalone="yes"?>
<Relationships xmlns="http://schemas.openxmlformats.org/package/2006/relationships"><Relationship Id="rId8" Type="http://schemas.openxmlformats.org/officeDocument/2006/relationships/hyperlink" Target="https://b00794c5-007a-4f83-9a09-7468658335ed.filesusr.com/ugd/12550c_f89b8ae23f80410dbab1287da37ee607.pdf" TargetMode="External"/><Relationship Id="rId3" Type="http://schemas.openxmlformats.org/officeDocument/2006/relationships/hyperlink" Target="https://www.conrad.ch/fr/routeur-wifi-asus-rt-ac51u-ac750-750-mos-5-ghz-24-ghz-1326565.html" TargetMode="External"/><Relationship Id="rId7" Type="http://schemas.openxmlformats.org/officeDocument/2006/relationships/hyperlink" Target="https://www.electrosmogtech.ch/wifi-solutions" TargetMode="External"/><Relationship Id="rId2" Type="http://schemas.openxmlformats.org/officeDocument/2006/relationships/image" Target="../media/image167.jpg"/><Relationship Id="rId1" Type="http://schemas.openxmlformats.org/officeDocument/2006/relationships/slideLayout" Target="../slideLayouts/slideLayout2.xml"/><Relationship Id="rId6" Type="http://schemas.openxmlformats.org/officeDocument/2006/relationships/hyperlink" Target="http://router.asus.com/" TargetMode="External"/><Relationship Id="rId11" Type="http://schemas.openxmlformats.org/officeDocument/2006/relationships/image" Target="../media/image170.png"/><Relationship Id="rId5" Type="http://schemas.openxmlformats.org/officeDocument/2006/relationships/hyperlink" Target="https://www.jrseco.com/fr/p/jrs-eco-100-wifi-d2-sur-asus/" TargetMode="External"/><Relationship Id="rId10" Type="http://schemas.openxmlformats.org/officeDocument/2006/relationships/image" Target="../media/image169.png"/><Relationship Id="rId4" Type="http://schemas.openxmlformats.org/officeDocument/2006/relationships/hyperlink" Target="http://www.jrseco.com/" TargetMode="External"/><Relationship Id="rId9" Type="http://schemas.openxmlformats.org/officeDocument/2006/relationships/image" Target="../media/image168.jpeg"/></Relationships>
</file>

<file path=ppt/slides/_rels/slide67.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jpe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jpeg"/><Relationship Id="rId9" Type="http://schemas.openxmlformats.org/officeDocument/2006/relationships/image" Target="../media/image17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iggs.ch/der-aufbau-von-5g-eine-harzige-angelegenheit/17571/" TargetMode="External"/><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cs.wixstatic.com/ugd/12550c_fc874f0be302425bbd2d97343d82fbfb.pdf"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tÃ©lÃ©phonie mobile 5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4" y="593990"/>
            <a:ext cx="10233025" cy="575166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410200" y="313267"/>
            <a:ext cx="4648200" cy="8063746"/>
          </a:xfrm>
          <a:prstGeom prst="rect">
            <a:avLst/>
          </a:prstGeom>
          <a:noFill/>
        </p:spPr>
        <p:txBody>
          <a:bodyPr wrap="square" rtlCol="0">
            <a:spAutoFit/>
          </a:bodyPr>
          <a:lstStyle/>
          <a:p>
            <a:r>
              <a:rPr lang="fr-CH" sz="50000" b="1" dirty="0">
                <a:solidFill>
                  <a:srgbClr val="FF0000"/>
                </a:solidFill>
              </a:rPr>
              <a:t>?</a:t>
            </a:r>
            <a:endParaRPr lang="fr-CH" sz="50000" dirty="0">
              <a:solidFill>
                <a:srgbClr val="FF0000"/>
              </a:solidFill>
            </a:endParaRPr>
          </a:p>
        </p:txBody>
      </p:sp>
      <p:sp>
        <p:nvSpPr>
          <p:cNvPr id="4" name="ZoneTexte 3"/>
          <p:cNvSpPr txBox="1"/>
          <p:nvPr/>
        </p:nvSpPr>
        <p:spPr>
          <a:xfrm>
            <a:off x="9829799" y="620006"/>
            <a:ext cx="1244600" cy="369332"/>
          </a:xfrm>
          <a:prstGeom prst="rect">
            <a:avLst/>
          </a:prstGeom>
          <a:noFill/>
        </p:spPr>
        <p:txBody>
          <a:bodyPr wrap="square" rtlCol="0">
            <a:spAutoFit/>
          </a:bodyPr>
          <a:lstStyle/>
          <a:p>
            <a:r>
              <a:rPr lang="fr-CH" dirty="0" smtClean="0">
                <a:solidFill>
                  <a:schemeClr val="bg1"/>
                </a:solidFill>
              </a:rPr>
              <a:t>30.09.2021</a:t>
            </a:r>
            <a:endParaRPr lang="fr-CH" dirty="0">
              <a:solidFill>
                <a:schemeClr val="bg1"/>
              </a:solidFill>
            </a:endParaRPr>
          </a:p>
        </p:txBody>
      </p:sp>
      <p:sp>
        <p:nvSpPr>
          <p:cNvPr id="2" name="ZoneTexte 1"/>
          <p:cNvSpPr txBox="1"/>
          <p:nvPr/>
        </p:nvSpPr>
        <p:spPr>
          <a:xfrm>
            <a:off x="998087" y="521208"/>
            <a:ext cx="5558161" cy="1538883"/>
          </a:xfrm>
          <a:prstGeom prst="rect">
            <a:avLst/>
          </a:prstGeom>
          <a:noFill/>
        </p:spPr>
        <p:txBody>
          <a:bodyPr wrap="square" rtlCol="0">
            <a:spAutoFit/>
          </a:bodyPr>
          <a:lstStyle/>
          <a:p>
            <a:r>
              <a:rPr lang="fr-CH" sz="4000" dirty="0" smtClean="0">
                <a:solidFill>
                  <a:schemeClr val="bg1"/>
                </a:solidFill>
              </a:rPr>
              <a:t>electrosmogtech.ch</a:t>
            </a:r>
            <a:br>
              <a:rPr lang="fr-CH" sz="4000" dirty="0" smtClean="0">
                <a:solidFill>
                  <a:schemeClr val="bg1"/>
                </a:solidFill>
              </a:rPr>
            </a:br>
            <a:r>
              <a:rPr lang="fr-CH" sz="5400" dirty="0" smtClean="0">
                <a:solidFill>
                  <a:srgbClr val="FF0000"/>
                </a:solidFill>
              </a:rPr>
              <a:t>stop5g.ch</a:t>
            </a:r>
            <a:endParaRPr lang="fr-CH" sz="5400" dirty="0">
              <a:solidFill>
                <a:srgbClr val="FF0000"/>
              </a:solidFill>
            </a:endParaRPr>
          </a:p>
        </p:txBody>
      </p:sp>
      <p:sp>
        <p:nvSpPr>
          <p:cNvPr id="7" name="ZoneTexte 6"/>
          <p:cNvSpPr txBox="1"/>
          <p:nvPr/>
        </p:nvSpPr>
        <p:spPr>
          <a:xfrm>
            <a:off x="7672189" y="5637770"/>
            <a:ext cx="3478410" cy="707886"/>
          </a:xfrm>
          <a:prstGeom prst="rect">
            <a:avLst/>
          </a:prstGeom>
          <a:noFill/>
        </p:spPr>
        <p:txBody>
          <a:bodyPr wrap="square" rtlCol="0">
            <a:spAutoFit/>
          </a:bodyPr>
          <a:lstStyle/>
          <a:p>
            <a:endParaRPr lang="fr-CH" sz="4000" dirty="0">
              <a:solidFill>
                <a:srgbClr val="FF0000"/>
              </a:solidFill>
            </a:endParaRPr>
          </a:p>
        </p:txBody>
      </p:sp>
      <p:sp>
        <p:nvSpPr>
          <p:cNvPr id="5" name="ZoneTexte 4"/>
          <p:cNvSpPr txBox="1"/>
          <p:nvPr/>
        </p:nvSpPr>
        <p:spPr>
          <a:xfrm>
            <a:off x="7857064" y="5026789"/>
            <a:ext cx="3293535" cy="1323439"/>
          </a:xfrm>
          <a:prstGeom prst="rect">
            <a:avLst/>
          </a:prstGeom>
          <a:noFill/>
        </p:spPr>
        <p:txBody>
          <a:bodyPr wrap="square" rtlCol="0">
            <a:spAutoFit/>
          </a:bodyPr>
          <a:lstStyle/>
          <a:p>
            <a:pPr algn="r"/>
            <a:r>
              <a:rPr lang="fr-CH" sz="4000" dirty="0">
                <a:solidFill>
                  <a:schemeClr val="bg1"/>
                </a:solidFill>
              </a:rPr>
              <a:t>alerte.ch</a:t>
            </a:r>
          </a:p>
          <a:p>
            <a:pPr algn="r"/>
            <a:r>
              <a:rPr lang="fr-CH" sz="4000" dirty="0" smtClean="0">
                <a:solidFill>
                  <a:schemeClr val="bg1"/>
                </a:solidFill>
              </a:rPr>
              <a:t>frequencia.ch</a:t>
            </a:r>
            <a:endParaRPr lang="fr-CH" sz="4000" dirty="0">
              <a:solidFill>
                <a:schemeClr val="bg1"/>
              </a:solidFill>
            </a:endParaRPr>
          </a:p>
        </p:txBody>
      </p:sp>
      <p:pic>
        <p:nvPicPr>
          <p:cNvPr id="8" name="Image 7"/>
          <p:cNvPicPr>
            <a:picLocks noChangeAspect="1"/>
          </p:cNvPicPr>
          <p:nvPr/>
        </p:nvPicPr>
        <p:blipFill>
          <a:blip r:embed="rId4"/>
          <a:stretch>
            <a:fillRect/>
          </a:stretch>
        </p:blipFill>
        <p:spPr>
          <a:xfrm>
            <a:off x="9503831" y="694338"/>
            <a:ext cx="343571" cy="231053"/>
          </a:xfrm>
          <a:prstGeom prst="rect">
            <a:avLst/>
          </a:prstGeom>
        </p:spPr>
      </p:pic>
    </p:spTree>
    <p:extLst>
      <p:ext uri="{BB962C8B-B14F-4D97-AF65-F5344CB8AC3E}">
        <p14:creationId xmlns:p14="http://schemas.microsoft.com/office/powerpoint/2010/main" val="420515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2867" y="76728"/>
            <a:ext cx="10515600" cy="1325563"/>
          </a:xfrm>
        </p:spPr>
        <p:txBody>
          <a:bodyPr/>
          <a:lstStyle/>
          <a:p>
            <a:r>
              <a:rPr lang="fr-CH" dirty="0"/>
              <a:t>POURQUOI PRENDRE GARDE A CELA </a:t>
            </a:r>
            <a:r>
              <a:rPr lang="fr-CH" dirty="0" smtClean="0"/>
              <a:t>?</a:t>
            </a:r>
            <a:endParaRPr lang="fr-CH" dirty="0"/>
          </a:p>
        </p:txBody>
      </p:sp>
      <p:sp>
        <p:nvSpPr>
          <p:cNvPr id="3" name="Espace réservé du contenu 2"/>
          <p:cNvSpPr>
            <a:spLocks noGrp="1"/>
          </p:cNvSpPr>
          <p:nvPr>
            <p:ph idx="1"/>
          </p:nvPr>
        </p:nvSpPr>
        <p:spPr>
          <a:xfrm>
            <a:off x="941314" y="1367624"/>
            <a:ext cx="10174609" cy="5080883"/>
          </a:xfrm>
        </p:spPr>
        <p:txBody>
          <a:bodyPr>
            <a:normAutofit/>
          </a:bodyPr>
          <a:lstStyle/>
          <a:p>
            <a:pPr fontAlgn="base"/>
            <a:r>
              <a:rPr lang="fr-CH" b="1" dirty="0"/>
              <a:t>L’effet des ondes sur nos organismes est avéré</a:t>
            </a:r>
            <a:r>
              <a:rPr lang="fr-CH" dirty="0"/>
              <a:t>. C’est facile à comprendre lorsqu’on sait que nos organismes sont biochimiques et… bioélectriques ! Donc il est logique que les ondes EM interagissent avec nous. D’autant plus que les communications radio fonctionnent par «paquets» et que ces </a:t>
            </a:r>
            <a:r>
              <a:rPr lang="fr-CH" b="1" dirty="0"/>
              <a:t>basses fréquences </a:t>
            </a:r>
            <a:r>
              <a:rPr lang="fr-CH" dirty="0"/>
              <a:t>ainsi créées affectent aussi notre </a:t>
            </a:r>
            <a:r>
              <a:rPr lang="fr-CH" b="1" dirty="0"/>
              <a:t>système nerveux</a:t>
            </a:r>
            <a:r>
              <a:rPr lang="fr-CH" dirty="0"/>
              <a:t>.</a:t>
            </a:r>
            <a:br>
              <a:rPr lang="fr-CH" dirty="0"/>
            </a:br>
            <a:endParaRPr lang="fr-CH"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231" y="4016113"/>
            <a:ext cx="4695825" cy="218122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46" y="3997476"/>
            <a:ext cx="3299792" cy="2199861"/>
          </a:xfrm>
          <a:prstGeom prst="rect">
            <a:avLst/>
          </a:prstGeom>
        </p:spPr>
      </p:pic>
      <p:sp>
        <p:nvSpPr>
          <p:cNvPr id="6" name="Flèche droite 5"/>
          <p:cNvSpPr/>
          <p:nvPr/>
        </p:nvSpPr>
        <p:spPr>
          <a:xfrm>
            <a:off x="5971056" y="5209459"/>
            <a:ext cx="1320290" cy="98787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801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par>
                          <p:cTn id="15" fill="hold">
                            <p:stCondLst>
                              <p:cond delay="2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404" y="379688"/>
            <a:ext cx="1173480" cy="1173480"/>
          </a:xfrm>
          <a:prstGeom prst="rect">
            <a:avLst/>
          </a:prstGeom>
        </p:spPr>
      </p:pic>
      <p:sp>
        <p:nvSpPr>
          <p:cNvPr id="2" name="Titre 1"/>
          <p:cNvSpPr>
            <a:spLocks noGrp="1"/>
          </p:cNvSpPr>
          <p:nvPr>
            <p:ph type="title"/>
          </p:nvPr>
        </p:nvSpPr>
        <p:spPr>
          <a:xfrm>
            <a:off x="922867" y="76728"/>
            <a:ext cx="10515600" cy="1325563"/>
          </a:xfrm>
        </p:spPr>
        <p:txBody>
          <a:bodyPr/>
          <a:lstStyle/>
          <a:p>
            <a:r>
              <a:rPr lang="fr-CH" dirty="0"/>
              <a:t>POURQUOI PRENDRE GARDE A CELA </a:t>
            </a:r>
            <a:r>
              <a:rPr lang="fr-CH" dirty="0" smtClean="0"/>
              <a:t>?</a:t>
            </a:r>
            <a:endParaRPr lang="fr-CH"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986" y="2933054"/>
            <a:ext cx="1970519" cy="1518501"/>
          </a:xfrm>
          <a:prstGeom prst="rect">
            <a:avLst/>
          </a:prstGeom>
        </p:spPr>
      </p:pic>
      <p:sp>
        <p:nvSpPr>
          <p:cNvPr id="3" name="Espace réservé du contenu 2"/>
          <p:cNvSpPr>
            <a:spLocks noGrp="1"/>
          </p:cNvSpPr>
          <p:nvPr>
            <p:ph idx="1"/>
          </p:nvPr>
        </p:nvSpPr>
        <p:spPr>
          <a:xfrm>
            <a:off x="941315" y="1124432"/>
            <a:ext cx="8888485" cy="5252358"/>
          </a:xfrm>
        </p:spPr>
        <p:txBody>
          <a:bodyPr>
            <a:normAutofit/>
          </a:bodyPr>
          <a:lstStyle/>
          <a:p>
            <a:pPr fontAlgn="base"/>
            <a:r>
              <a:rPr lang="fr-CH" sz="2400" dirty="0"/>
              <a:t>Il est important de comprendre que </a:t>
            </a:r>
            <a:r>
              <a:rPr lang="fr-CH" sz="2400" b="1" dirty="0"/>
              <a:t>ce n’est pas parce qu'on ne sent rien que cela ne nous affecte pas</a:t>
            </a:r>
            <a:r>
              <a:rPr lang="fr-CH" sz="2400" dirty="0"/>
              <a:t>. </a:t>
            </a:r>
            <a:r>
              <a:rPr lang="fr-CH" sz="2400" dirty="0" smtClean="0"/>
              <a:t>Des </a:t>
            </a:r>
            <a:r>
              <a:rPr lang="fr-CH" sz="2400" dirty="0"/>
              <a:t>personnes ont pu ainsi </a:t>
            </a:r>
            <a:r>
              <a:rPr lang="fr-CH" sz="2400" b="1" dirty="0"/>
              <a:t>développer des maladies graves </a:t>
            </a:r>
            <a:r>
              <a:rPr lang="fr-CH" sz="2400" dirty="0"/>
              <a:t>sans se douter que leur origine, ou tout au moins une </a:t>
            </a:r>
            <a:r>
              <a:rPr lang="fr-CH" sz="2400" dirty="0" smtClean="0"/>
              <a:t>partie, </a:t>
            </a:r>
            <a:r>
              <a:rPr lang="fr-CH" sz="2400" dirty="0"/>
              <a:t>pouvait venir de là. </a:t>
            </a:r>
            <a:endParaRPr lang="fr-CH" sz="2400" dirty="0" smtClean="0"/>
          </a:p>
          <a:p>
            <a:pPr fontAlgn="base"/>
            <a:r>
              <a:rPr lang="fr-CH" sz="2400" dirty="0"/>
              <a:t>On peut être affecté </a:t>
            </a:r>
            <a:r>
              <a:rPr lang="fr-CH" sz="2400" b="1" dirty="0"/>
              <a:t>sans en avoir </a:t>
            </a:r>
            <a:r>
              <a:rPr lang="fr-CH" sz="2400" b="1" dirty="0" smtClean="0"/>
              <a:t>vraiment conscience</a:t>
            </a:r>
            <a:r>
              <a:rPr lang="fr-CH" sz="2400" dirty="0"/>
              <a:t>, en mettant par exemple </a:t>
            </a:r>
            <a:r>
              <a:rPr lang="fr-CH" sz="2400" dirty="0" smtClean="0"/>
              <a:t>les symptômes de divers </a:t>
            </a:r>
            <a:r>
              <a:rPr lang="fr-CH" sz="2400" dirty="0"/>
              <a:t>maux sur le compte d’autre chose : fatigue, stress, </a:t>
            </a:r>
            <a:r>
              <a:rPr lang="fr-CH" sz="2400" dirty="0" smtClean="0"/>
              <a:t>nourriture, manque d’exercice etc</a:t>
            </a:r>
            <a:r>
              <a:rPr lang="fr-CH" sz="2400" dirty="0"/>
              <a:t>.</a:t>
            </a:r>
          </a:p>
          <a:p>
            <a:pPr fontAlgn="base"/>
            <a:r>
              <a:rPr lang="fr-CH" sz="2400" dirty="0" smtClean="0"/>
              <a:t>On peut </a:t>
            </a:r>
            <a:r>
              <a:rPr lang="fr-CH" sz="2400" b="1" dirty="0" smtClean="0"/>
              <a:t>devenir </a:t>
            </a:r>
            <a:r>
              <a:rPr lang="fr-CH" sz="2400" b="1" dirty="0"/>
              <a:t>EHS </a:t>
            </a:r>
            <a:r>
              <a:rPr lang="fr-CH" sz="2400" b="1" dirty="0" smtClean="0"/>
              <a:t>(intolérant aux ondes électromagnétiques) sans </a:t>
            </a:r>
            <a:r>
              <a:rPr lang="fr-CH" sz="2400" b="1" dirty="0"/>
              <a:t>signe avertisseur</a:t>
            </a:r>
            <a:r>
              <a:rPr lang="fr-CH" sz="2400" dirty="0"/>
              <a:t>, comme c’est arrivé à </a:t>
            </a:r>
            <a:r>
              <a:rPr lang="fr-CH" sz="2400" dirty="0" smtClean="0"/>
              <a:t>beaucoup personnes </a:t>
            </a:r>
            <a:r>
              <a:rPr lang="fr-CH" sz="2400" dirty="0"/>
              <a:t>que je connais. Et là votre vie soudain bascule </a:t>
            </a:r>
            <a:r>
              <a:rPr lang="fr-CH" sz="2400" dirty="0" smtClean="0"/>
              <a:t>!</a:t>
            </a:r>
            <a:br>
              <a:rPr lang="fr-CH" sz="2400" dirty="0" smtClean="0"/>
            </a:br>
            <a:r>
              <a:rPr lang="fr-CH" sz="2400" b="1" dirty="0"/>
              <a:t>Impossible de travailler </a:t>
            </a:r>
            <a:r>
              <a:rPr lang="fr-CH" sz="2400" dirty="0"/>
              <a:t>vu que maintenant il y a des ondes partout, et </a:t>
            </a:r>
            <a:r>
              <a:rPr lang="fr-CH" sz="2400" b="1" dirty="0"/>
              <a:t>aucune compensation </a:t>
            </a:r>
            <a:r>
              <a:rPr lang="fr-CH" sz="2400" dirty="0"/>
              <a:t>de la part de l'Etat </a:t>
            </a:r>
            <a:r>
              <a:rPr lang="fr-CH" sz="2400" dirty="0" smtClean="0"/>
              <a:t>ou </a:t>
            </a:r>
            <a:r>
              <a:rPr lang="fr-CH" sz="2400" dirty="0"/>
              <a:t>des assurances. </a:t>
            </a:r>
            <a:r>
              <a:rPr lang="fr-CH" sz="2400" dirty="0" smtClean="0"/>
              <a:t/>
            </a:r>
            <a:br>
              <a:rPr lang="fr-CH" sz="2400" dirty="0" smtClean="0"/>
            </a:br>
            <a:r>
              <a:rPr lang="fr-CH" sz="2400" dirty="0"/>
              <a:t>Cette intolérance est toutefois </a:t>
            </a:r>
            <a:r>
              <a:rPr lang="fr-CH" sz="2400" b="1" dirty="0"/>
              <a:t>reconnue comme un handicap</a:t>
            </a:r>
            <a:r>
              <a:rPr lang="fr-CH" sz="2400" dirty="0"/>
              <a:t> en Grande-Bretagne, Norvège, Suède et </a:t>
            </a:r>
            <a:r>
              <a:rPr lang="fr-CH" sz="2400" dirty="0" smtClean="0"/>
              <a:t>peut </a:t>
            </a:r>
            <a:r>
              <a:rPr lang="fr-CH" sz="2400" dirty="0"/>
              <a:t>être diagnostiquée par des médecins spécialisés </a:t>
            </a:r>
            <a:r>
              <a:rPr lang="fr-CH" sz="2400" dirty="0" smtClean="0"/>
              <a:t>(p.ex. Dr </a:t>
            </a:r>
            <a:r>
              <a:rPr lang="fr-CH" sz="2400" dirty="0"/>
              <a:t>Calame à </a:t>
            </a:r>
            <a:r>
              <a:rPr lang="fr-CH" sz="2400" dirty="0" smtClean="0"/>
              <a:t>Colombier en Suisse).</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5081" y="4767917"/>
            <a:ext cx="1758331" cy="1608873"/>
          </a:xfrm>
          <a:prstGeom prst="rect">
            <a:avLst/>
          </a:prstGeom>
        </p:spPr>
      </p:pic>
      <p:pic>
        <p:nvPicPr>
          <p:cNvPr id="3074" name="Picture 2" descr="Medical Journal Online: Cancer Causes Symptoms and Manag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1640" y="1022710"/>
            <a:ext cx="2067009" cy="185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5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1000"/>
                                        <p:tgtEl>
                                          <p:spTgt spid="3074"/>
                                        </p:tgtEl>
                                      </p:cBhvr>
                                    </p:animEffect>
                                    <p:anim calcmode="lin" valueType="num">
                                      <p:cBhvr>
                                        <p:cTn id="19" dur="1000" fill="hold"/>
                                        <p:tgtEl>
                                          <p:spTgt spid="3074"/>
                                        </p:tgtEl>
                                        <p:attrNameLst>
                                          <p:attrName>ppt_x</p:attrName>
                                        </p:attrNameLst>
                                      </p:cBhvr>
                                      <p:tavLst>
                                        <p:tav tm="0">
                                          <p:val>
                                            <p:strVal val="#ppt_x"/>
                                          </p:val>
                                        </p:tav>
                                        <p:tav tm="100000">
                                          <p:val>
                                            <p:strVal val="#ppt_x"/>
                                          </p:val>
                                        </p:tav>
                                      </p:tavLst>
                                    </p:anim>
                                    <p:anim calcmode="lin" valueType="num">
                                      <p:cBhvr>
                                        <p:cTn id="2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1500"/>
                                        <p:tgtEl>
                                          <p:spTgt spid="3">
                                            <p:txEl>
                                              <p:pRg st="1" end="1"/>
                                            </p:txEl>
                                          </p:spTgt>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left)">
                                      <p:cBhvr>
                                        <p:cTn id="36" dur="1500"/>
                                        <p:tgtEl>
                                          <p:spTgt spid="3">
                                            <p:txEl>
                                              <p:pRg st="2" end="2"/>
                                            </p:txEl>
                                          </p:spTgt>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82597" y="288926"/>
            <a:ext cx="8414515" cy="921808"/>
          </a:xfrm>
        </p:spPr>
        <p:txBody>
          <a:bodyPr>
            <a:normAutofit/>
          </a:bodyPr>
          <a:lstStyle/>
          <a:p>
            <a:r>
              <a:rPr lang="fr-CH" sz="3300" b="1" dirty="0"/>
              <a:t>Patente N° WO 2004/075583 A1 (SWISSCOM)  </a:t>
            </a:r>
          </a:p>
        </p:txBody>
      </p:sp>
      <p:sp>
        <p:nvSpPr>
          <p:cNvPr id="7" name="ZoneTexte 6"/>
          <p:cNvSpPr txBox="1"/>
          <p:nvPr/>
        </p:nvSpPr>
        <p:spPr>
          <a:xfrm>
            <a:off x="6101524" y="3156569"/>
            <a:ext cx="5717582" cy="3139321"/>
          </a:xfrm>
          <a:prstGeom prst="rect">
            <a:avLst/>
          </a:prstGeom>
          <a:noFill/>
        </p:spPr>
        <p:txBody>
          <a:bodyPr wrap="square" rtlCol="0">
            <a:spAutoFit/>
          </a:bodyPr>
          <a:lstStyle/>
          <a:p>
            <a:r>
              <a:rPr lang="fr-CH" sz="2200" dirty="0"/>
              <a:t>«Il a donc été possible de montrer que la </a:t>
            </a:r>
            <a:r>
              <a:rPr lang="fr-CH" sz="2200" b="1" dirty="0"/>
              <a:t>radiation des systèmes radio mobiles </a:t>
            </a:r>
            <a:r>
              <a:rPr lang="fr-CH" sz="2200" dirty="0"/>
              <a:t>pouvait causer des </a:t>
            </a:r>
            <a:r>
              <a:rPr lang="fr-CH" sz="2200" b="1" dirty="0"/>
              <a:t>dommages au matériel génétique</a:t>
            </a:r>
            <a:r>
              <a:rPr lang="fr-CH" sz="2200" dirty="0"/>
              <a:t>, en particulier aux globules blancs dans le sang humain, pour lesquels </a:t>
            </a:r>
            <a:r>
              <a:rPr lang="fr-CH" sz="2200" b="1" dirty="0"/>
              <a:t>l’ADN pouvait être endommagé</a:t>
            </a:r>
            <a:r>
              <a:rPr lang="fr-CH" sz="2200" dirty="0"/>
              <a:t> et le nombre de chromosomes changé (</a:t>
            </a:r>
            <a:r>
              <a:rPr lang="fr-CH" sz="2200" b="1" dirty="0"/>
              <a:t>aneuploïdie</a:t>
            </a:r>
            <a:r>
              <a:rPr lang="fr-CH" sz="2200" dirty="0"/>
              <a:t>). Cette </a:t>
            </a:r>
            <a:r>
              <a:rPr lang="fr-CH" sz="2200" b="1" dirty="0"/>
              <a:t>mutation</a:t>
            </a:r>
            <a:r>
              <a:rPr lang="fr-CH" sz="2200" dirty="0"/>
              <a:t> peut donc, en conséquence, amener un </a:t>
            </a:r>
            <a:r>
              <a:rPr lang="fr-CH" sz="2200" b="1" dirty="0"/>
              <a:t>risque accru de cancer</a:t>
            </a:r>
            <a:r>
              <a:rPr lang="fr-CH" sz="2200" dirty="0"/>
              <a:t>». [</a:t>
            </a:r>
            <a:r>
              <a:rPr lang="fr-CH" sz="2200" dirty="0">
                <a:hlinkClick r:id="rId2"/>
              </a:rPr>
              <a:t>lien vers le document PDF complet</a:t>
            </a:r>
            <a:r>
              <a:rPr lang="fr-CH" sz="2200" dirty="0"/>
              <a:t>]</a:t>
            </a:r>
          </a:p>
        </p:txBody>
      </p:sp>
      <p:pic>
        <p:nvPicPr>
          <p:cNvPr id="8" name="Image 7"/>
          <p:cNvPicPr>
            <a:picLocks noChangeAspect="1"/>
          </p:cNvPicPr>
          <p:nvPr/>
        </p:nvPicPr>
        <p:blipFill>
          <a:blip r:embed="rId3"/>
          <a:stretch>
            <a:fillRect/>
          </a:stretch>
        </p:blipFill>
        <p:spPr>
          <a:xfrm>
            <a:off x="9498453" y="231172"/>
            <a:ext cx="2189607" cy="1045599"/>
          </a:xfrm>
          <a:prstGeom prst="rect">
            <a:avLst/>
          </a:prstGeom>
        </p:spPr>
      </p:pic>
      <p:pic>
        <p:nvPicPr>
          <p:cNvPr id="11" name="Image 10"/>
          <p:cNvPicPr>
            <a:picLocks noChangeAspect="1"/>
          </p:cNvPicPr>
          <p:nvPr/>
        </p:nvPicPr>
        <p:blipFill>
          <a:blip r:embed="rId4"/>
          <a:stretch>
            <a:fillRect/>
          </a:stretch>
        </p:blipFill>
        <p:spPr>
          <a:xfrm>
            <a:off x="5818060" y="1512379"/>
            <a:ext cx="5895975" cy="1419225"/>
          </a:xfrm>
          <a:prstGeom prst="rect">
            <a:avLst/>
          </a:prstGeom>
        </p:spPr>
      </p:pic>
      <p:grpSp>
        <p:nvGrpSpPr>
          <p:cNvPr id="2" name="Groupe 1"/>
          <p:cNvGrpSpPr/>
          <p:nvPr/>
        </p:nvGrpSpPr>
        <p:grpSpPr>
          <a:xfrm>
            <a:off x="574038" y="1003173"/>
            <a:ext cx="5184714" cy="5217156"/>
            <a:chOff x="574038" y="1003173"/>
            <a:chExt cx="5184714" cy="5217156"/>
          </a:xfrm>
        </p:grpSpPr>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038" y="1265491"/>
              <a:ext cx="5184714" cy="3891881"/>
            </a:xfrm>
            <a:prstGeom prst="rect">
              <a:avLst/>
            </a:prstGeom>
          </p:spPr>
        </p:pic>
        <p:pic>
          <p:nvPicPr>
            <p:cNvPr id="12" name="Image 11"/>
            <p:cNvPicPr>
              <a:picLocks noChangeAspect="1"/>
            </p:cNvPicPr>
            <p:nvPr/>
          </p:nvPicPr>
          <p:blipFill>
            <a:blip r:embed="rId6"/>
            <a:stretch>
              <a:fillRect/>
            </a:stretch>
          </p:blipFill>
          <p:spPr>
            <a:xfrm>
              <a:off x="1176528" y="5096379"/>
              <a:ext cx="3657600" cy="1123950"/>
            </a:xfrm>
            <a:prstGeom prst="rect">
              <a:avLst/>
            </a:prstGeom>
          </p:spPr>
        </p:pic>
        <p:pic>
          <p:nvPicPr>
            <p:cNvPr id="14" name="Image 13"/>
            <p:cNvPicPr>
              <a:picLocks noChangeAspect="1"/>
            </p:cNvPicPr>
            <p:nvPr/>
          </p:nvPicPr>
          <p:blipFill>
            <a:blip r:embed="rId7"/>
            <a:stretch>
              <a:fillRect/>
            </a:stretch>
          </p:blipFill>
          <p:spPr>
            <a:xfrm>
              <a:off x="574038" y="1003173"/>
              <a:ext cx="5000625" cy="3333750"/>
            </a:xfrm>
            <a:prstGeom prst="rect">
              <a:avLst/>
            </a:prstGeom>
          </p:spPr>
        </p:pic>
      </p:grpSp>
      <p:pic>
        <p:nvPicPr>
          <p:cNvPr id="3" name="Image 2"/>
          <p:cNvPicPr>
            <a:picLocks noChangeAspect="1"/>
          </p:cNvPicPr>
          <p:nvPr/>
        </p:nvPicPr>
        <p:blipFill>
          <a:blip r:embed="rId8"/>
          <a:stretch>
            <a:fillRect/>
          </a:stretch>
        </p:blipFill>
        <p:spPr>
          <a:xfrm>
            <a:off x="612219" y="1248284"/>
            <a:ext cx="2781300" cy="466725"/>
          </a:xfrm>
          <a:prstGeom prst="rect">
            <a:avLst/>
          </a:prstGeom>
          <a:ln>
            <a:solidFill>
              <a:schemeClr val="tx1"/>
            </a:solidFill>
          </a:ln>
        </p:spPr>
      </p:pic>
      <p:pic>
        <p:nvPicPr>
          <p:cNvPr id="4" name="Image 3"/>
          <p:cNvPicPr>
            <a:picLocks noChangeAspect="1"/>
          </p:cNvPicPr>
          <p:nvPr/>
        </p:nvPicPr>
        <p:blipFill>
          <a:blip r:embed="rId9"/>
          <a:stretch>
            <a:fillRect/>
          </a:stretch>
        </p:blipFill>
        <p:spPr>
          <a:xfrm>
            <a:off x="2945699" y="3580795"/>
            <a:ext cx="2800350" cy="742950"/>
          </a:xfrm>
          <a:prstGeom prst="rect">
            <a:avLst/>
          </a:prstGeom>
          <a:ln>
            <a:noFill/>
          </a:ln>
        </p:spPr>
      </p:pic>
      <p:pic>
        <p:nvPicPr>
          <p:cNvPr id="6" name="Image 5"/>
          <p:cNvPicPr>
            <a:picLocks noChangeAspect="1"/>
          </p:cNvPicPr>
          <p:nvPr/>
        </p:nvPicPr>
        <p:blipFill>
          <a:blip r:embed="rId10"/>
          <a:stretch>
            <a:fillRect/>
          </a:stretch>
        </p:blipFill>
        <p:spPr>
          <a:xfrm>
            <a:off x="5388504" y="1028181"/>
            <a:ext cx="2752725" cy="333375"/>
          </a:xfrm>
          <a:prstGeom prst="rect">
            <a:avLst/>
          </a:prstGeom>
        </p:spPr>
      </p:pic>
    </p:spTree>
    <p:extLst>
      <p:ext uri="{BB962C8B-B14F-4D97-AF65-F5344CB8AC3E}">
        <p14:creationId xmlns:p14="http://schemas.microsoft.com/office/powerpoint/2010/main" val="34732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1+#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32327" y="1210734"/>
            <a:ext cx="5857875" cy="4962525"/>
          </a:xfrm>
          <a:prstGeom prst="rect">
            <a:avLst/>
          </a:prstGeom>
        </p:spPr>
      </p:pic>
      <p:sp>
        <p:nvSpPr>
          <p:cNvPr id="5" name="Titre 1"/>
          <p:cNvSpPr>
            <a:spLocks noGrp="1"/>
          </p:cNvSpPr>
          <p:nvPr>
            <p:ph type="title"/>
          </p:nvPr>
        </p:nvSpPr>
        <p:spPr>
          <a:xfrm>
            <a:off x="482597" y="288926"/>
            <a:ext cx="11379199" cy="921808"/>
          </a:xfrm>
        </p:spPr>
        <p:txBody>
          <a:bodyPr>
            <a:normAutofit/>
          </a:bodyPr>
          <a:lstStyle/>
          <a:p>
            <a:r>
              <a:rPr lang="fr-CH" sz="3300" b="1" dirty="0"/>
              <a:t>Activation par ondes EM des canaux calciques voltage-dépendants </a:t>
            </a:r>
          </a:p>
        </p:txBody>
      </p:sp>
      <p:sp>
        <p:nvSpPr>
          <p:cNvPr id="6" name="ZoneTexte 5"/>
          <p:cNvSpPr txBox="1"/>
          <p:nvPr/>
        </p:nvSpPr>
        <p:spPr>
          <a:xfrm>
            <a:off x="6402735" y="1185331"/>
            <a:ext cx="5459061" cy="2246769"/>
          </a:xfrm>
          <a:prstGeom prst="rect">
            <a:avLst/>
          </a:prstGeom>
          <a:noFill/>
        </p:spPr>
        <p:txBody>
          <a:bodyPr wrap="square" rtlCol="0">
            <a:spAutoFit/>
          </a:bodyPr>
          <a:lstStyle/>
          <a:p>
            <a:r>
              <a:rPr lang="fr-CH" sz="2000" dirty="0"/>
              <a:t>Le mécanisme d’action des </a:t>
            </a:r>
            <a:r>
              <a:rPr lang="fr-CH" sz="2000" b="1" dirty="0"/>
              <a:t>dommages cellulaires </a:t>
            </a:r>
            <a:r>
              <a:rPr lang="fr-CH" sz="2000" dirty="0"/>
              <a:t>dus aux </a:t>
            </a:r>
            <a:r>
              <a:rPr lang="fr-CH" sz="2000" b="1" dirty="0"/>
              <a:t>effets non-thermiques </a:t>
            </a:r>
            <a:r>
              <a:rPr lang="fr-CH" sz="2000" dirty="0"/>
              <a:t>des ondes électromagnétiques est confirmé :</a:t>
            </a:r>
          </a:p>
          <a:p>
            <a:r>
              <a:rPr lang="fr-CH" sz="2000" i="1" dirty="0">
                <a:solidFill>
                  <a:srgbClr val="FF0000"/>
                </a:solidFill>
              </a:rPr>
              <a:t>«EMF </a:t>
            </a:r>
            <a:r>
              <a:rPr lang="fr-CH" sz="2000" i="1" dirty="0" err="1">
                <a:solidFill>
                  <a:srgbClr val="FF0000"/>
                </a:solidFill>
              </a:rPr>
              <a:t>Effect</a:t>
            </a:r>
            <a:r>
              <a:rPr lang="fr-CH" sz="2000" i="1" dirty="0">
                <a:solidFill>
                  <a:srgbClr val="FF0000"/>
                </a:solidFill>
              </a:rPr>
              <a:t> via Voltage </a:t>
            </a:r>
            <a:r>
              <a:rPr lang="fr-CH" sz="2000" i="1" dirty="0" err="1">
                <a:solidFill>
                  <a:srgbClr val="FF0000"/>
                </a:solidFill>
              </a:rPr>
              <a:t>Gated</a:t>
            </a:r>
            <a:r>
              <a:rPr lang="fr-CH" sz="2000" i="1" dirty="0">
                <a:solidFill>
                  <a:srgbClr val="FF0000"/>
                </a:solidFill>
              </a:rPr>
              <a:t> Calcium </a:t>
            </a:r>
            <a:r>
              <a:rPr lang="fr-CH" sz="2000" i="1" dirty="0" err="1">
                <a:solidFill>
                  <a:srgbClr val="FF0000"/>
                </a:solidFill>
              </a:rPr>
              <a:t>Channels</a:t>
            </a:r>
            <a:r>
              <a:rPr lang="fr-CH" sz="2000" i="1" dirty="0">
                <a:solidFill>
                  <a:srgbClr val="FF0000"/>
                </a:solidFill>
              </a:rPr>
              <a:t>» </a:t>
            </a:r>
            <a:r>
              <a:rPr lang="fr-CH" sz="2000" dirty="0"/>
              <a:t>[Dr. Martin </a:t>
            </a:r>
            <a:r>
              <a:rPr lang="fr-CH" sz="2000" dirty="0" err="1"/>
              <a:t>Pall</a:t>
            </a:r>
            <a:r>
              <a:rPr lang="fr-CH" sz="2000" dirty="0"/>
              <a:t>]</a:t>
            </a:r>
          </a:p>
          <a:p>
            <a:r>
              <a:rPr lang="fr-CH" sz="2000" dirty="0"/>
              <a:t>Ceci a été </a:t>
            </a:r>
            <a:r>
              <a:rPr lang="fr-CH" sz="2000" b="1" dirty="0"/>
              <a:t>confirmé par 17 études différentes</a:t>
            </a:r>
            <a:r>
              <a:rPr lang="fr-CH" sz="2000" dirty="0"/>
              <a:t>, et intervient à des niveaux </a:t>
            </a:r>
            <a:r>
              <a:rPr lang="fr-CH" sz="2000" u="sng" dirty="0"/>
              <a:t>très inférieurs aux normes</a:t>
            </a:r>
          </a:p>
        </p:txBody>
      </p:sp>
      <p:sp>
        <p:nvSpPr>
          <p:cNvPr id="7" name="ZoneTexte 6"/>
          <p:cNvSpPr txBox="1"/>
          <p:nvPr/>
        </p:nvSpPr>
        <p:spPr>
          <a:xfrm>
            <a:off x="6401480" y="3596646"/>
            <a:ext cx="5392102" cy="2585323"/>
          </a:xfrm>
          <a:prstGeom prst="rect">
            <a:avLst/>
          </a:prstGeom>
          <a:noFill/>
        </p:spPr>
        <p:txBody>
          <a:bodyPr wrap="square" rtlCol="0">
            <a:spAutoFit/>
          </a:bodyPr>
          <a:lstStyle/>
          <a:p>
            <a:r>
              <a:rPr lang="fr-CH" dirty="0"/>
              <a:t>Le </a:t>
            </a:r>
            <a:r>
              <a:rPr lang="fr-CH" dirty="0" err="1"/>
              <a:t>péroxynitrite</a:t>
            </a:r>
            <a:r>
              <a:rPr lang="fr-CH" dirty="0"/>
              <a:t> produit des </a:t>
            </a:r>
            <a:r>
              <a:rPr lang="fr-CH" b="1" dirty="0"/>
              <a:t>radicaux libres</a:t>
            </a:r>
            <a:r>
              <a:rPr lang="fr-CH" dirty="0"/>
              <a:t>, incluant le radical </a:t>
            </a:r>
            <a:r>
              <a:rPr lang="fr-CH" dirty="0" err="1"/>
              <a:t>hydroxyl</a:t>
            </a:r>
            <a:r>
              <a:rPr lang="fr-CH" dirty="0"/>
              <a:t> et le NO</a:t>
            </a:r>
            <a:r>
              <a:rPr lang="fr-CH" baseline="-25000" dirty="0"/>
              <a:t>2</a:t>
            </a:r>
            <a:r>
              <a:rPr lang="fr-CH" dirty="0"/>
              <a:t>. Cette augmentation des radicaux libres mène à l’</a:t>
            </a:r>
            <a:r>
              <a:rPr lang="fr-CH" b="1" dirty="0"/>
              <a:t>inflammation</a:t>
            </a:r>
            <a:r>
              <a:rPr lang="fr-CH" dirty="0"/>
              <a:t>, au </a:t>
            </a:r>
            <a:r>
              <a:rPr lang="fr-CH" b="1" dirty="0"/>
              <a:t>stress oxydatif</a:t>
            </a:r>
            <a:r>
              <a:rPr lang="fr-CH" dirty="0"/>
              <a:t>, et </a:t>
            </a:r>
            <a:r>
              <a:rPr lang="fr-CH" b="1" dirty="0"/>
              <a:t>endommage les structures cellulaires</a:t>
            </a:r>
            <a:r>
              <a:rPr lang="fr-CH" dirty="0"/>
              <a:t>, </a:t>
            </a:r>
            <a:r>
              <a:rPr lang="fr-CH" b="1" dirty="0"/>
              <a:t>y compris l’ADN.</a:t>
            </a:r>
          </a:p>
          <a:p>
            <a:r>
              <a:rPr lang="fr-CH" dirty="0"/>
              <a:t>Les ondes EM n’endommagent pas directement les cellules, mais elles </a:t>
            </a:r>
            <a:r>
              <a:rPr lang="fr-CH" b="1" dirty="0"/>
              <a:t>dérangent le métabolisme cellulaire</a:t>
            </a:r>
            <a:r>
              <a:rPr lang="fr-CH" dirty="0"/>
              <a:t>.</a:t>
            </a:r>
          </a:p>
          <a:p>
            <a:r>
              <a:rPr lang="fr-CH" dirty="0"/>
              <a:t>Les radicaux libres produits, par contre, causent le dommage aux cellules.</a:t>
            </a:r>
          </a:p>
        </p:txBody>
      </p:sp>
    </p:spTree>
    <p:extLst>
      <p:ext uri="{BB962C8B-B14F-4D97-AF65-F5344CB8AC3E}">
        <p14:creationId xmlns:p14="http://schemas.microsoft.com/office/powerpoint/2010/main" val="406484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 calcmode="lin" valueType="num">
                                      <p:cBhvr additive="base">
                                        <p:cTn id="34"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7">
                                            <p:txEl>
                                              <p:pRg st="1" end="1"/>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 calcmode="lin" valueType="num">
                                      <p:cBhvr additive="base">
                                        <p:cTn id="38"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365126"/>
            <a:ext cx="10600267" cy="710142"/>
          </a:xfrm>
        </p:spPr>
        <p:txBody>
          <a:bodyPr>
            <a:normAutofit/>
          </a:bodyPr>
          <a:lstStyle/>
          <a:p>
            <a:r>
              <a:rPr lang="fr-CH" sz="3300" b="1" dirty="0"/>
              <a:t>Détection de marqueurs biologiques de l’hypersensibilité EM</a:t>
            </a:r>
          </a:p>
        </p:txBody>
      </p:sp>
      <p:sp>
        <p:nvSpPr>
          <p:cNvPr id="3" name="Espace réservé du contenu 2"/>
          <p:cNvSpPr>
            <a:spLocks noGrp="1"/>
          </p:cNvSpPr>
          <p:nvPr>
            <p:ph idx="1"/>
          </p:nvPr>
        </p:nvSpPr>
        <p:spPr>
          <a:xfrm>
            <a:off x="838200" y="1261533"/>
            <a:ext cx="10515600" cy="4915430"/>
          </a:xfrm>
        </p:spPr>
        <p:txBody>
          <a:bodyPr>
            <a:noAutofit/>
          </a:bodyPr>
          <a:lstStyle/>
          <a:p>
            <a:pPr marL="0" indent="0">
              <a:buNone/>
            </a:pPr>
            <a:r>
              <a:rPr lang="fr-CH" sz="2200" dirty="0"/>
              <a:t>Le Dr. </a:t>
            </a:r>
            <a:r>
              <a:rPr lang="fr-CH" sz="2200" dirty="0" err="1"/>
              <a:t>Belpomme</a:t>
            </a:r>
            <a:r>
              <a:rPr lang="fr-CH" sz="2200" dirty="0"/>
              <a:t> de Paris et son équipe ont </a:t>
            </a:r>
            <a:r>
              <a:rPr lang="fr-CH" sz="2200" b="1" dirty="0"/>
              <a:t>analysé 727 cas évaluables </a:t>
            </a:r>
            <a:r>
              <a:rPr lang="fr-CH" sz="2200" dirty="0"/>
              <a:t>concernant les syndromes EHS et MCS. </a:t>
            </a:r>
            <a:r>
              <a:rPr lang="fr-CH" sz="2200" dirty="0">
                <a:hlinkClick r:id="rId2"/>
              </a:rPr>
              <a:t>Étude complète disponible ici</a:t>
            </a:r>
            <a:r>
              <a:rPr lang="fr-CH" sz="2200" dirty="0"/>
              <a:t> (en anglais) et </a:t>
            </a:r>
            <a:r>
              <a:rPr lang="fr-CH" sz="2200" dirty="0">
                <a:hlinkClick r:id="rId3"/>
              </a:rPr>
              <a:t>résumé en français ici</a:t>
            </a:r>
            <a:r>
              <a:rPr lang="fr-CH" sz="2200" dirty="0"/>
              <a:t>.</a:t>
            </a:r>
          </a:p>
          <a:p>
            <a:pPr marL="0" indent="0">
              <a:buNone/>
            </a:pPr>
            <a:r>
              <a:rPr lang="fr-CH" sz="2200" dirty="0"/>
              <a:t>La controverse sur les causes de l'électro-hypersensibilité (EHS) et de la sensibilité chimique multiple (MCS) provenait essentiellement de l'absence à la fois de critères cliniques reconnus et de biomarqueurs objectifs pour un diagnostic largement accepté. </a:t>
            </a:r>
          </a:p>
          <a:p>
            <a:pPr marL="0" indent="0">
              <a:buNone/>
            </a:pPr>
            <a:r>
              <a:rPr lang="fr-CH" sz="2200" dirty="0"/>
              <a:t>Sur le total, 521 (71,6%) étaient diagnostiqués avec une EHS, 52 (7,2%) avec une MCS, 154 (21,2%) avec à la fois EHS et MCS. Deux patients sur trois avec EHS et/ou MCS étaient des femmes, l'âge moyen était de 47 ans. </a:t>
            </a:r>
            <a:r>
              <a:rPr lang="fr-CH" sz="2200" b="1" dirty="0">
                <a:solidFill>
                  <a:srgbClr val="FF0000"/>
                </a:solidFill>
              </a:rPr>
              <a:t>Cette étude a été validée par le Pr. Luc Montagnier</a:t>
            </a:r>
            <a:r>
              <a:rPr lang="fr-CH" sz="2200" dirty="0"/>
              <a:t>.</a:t>
            </a:r>
          </a:p>
          <a:p>
            <a:pPr marL="0" indent="0">
              <a:buNone/>
            </a:pPr>
            <a:r>
              <a:rPr lang="fr-CH" sz="2200" dirty="0"/>
              <a:t>Les deux troubles (EHS et MCS) qui ont possiblement un mécanisme pathologique commun, ont été associés à une </a:t>
            </a:r>
            <a:r>
              <a:rPr lang="fr-CH" sz="2200" b="1" dirty="0">
                <a:solidFill>
                  <a:srgbClr val="FF0000"/>
                </a:solidFill>
              </a:rPr>
              <a:t>inflammation</a:t>
            </a:r>
            <a:r>
              <a:rPr lang="fr-CH" sz="2200" dirty="0">
                <a:solidFill>
                  <a:srgbClr val="FF0000"/>
                </a:solidFill>
              </a:rPr>
              <a:t> </a:t>
            </a:r>
            <a:r>
              <a:rPr lang="fr-CH" sz="2200" dirty="0"/>
              <a:t>liée à une </a:t>
            </a:r>
            <a:r>
              <a:rPr lang="fr-CH" sz="2200" b="1" dirty="0" err="1">
                <a:solidFill>
                  <a:srgbClr val="FF0000"/>
                </a:solidFill>
              </a:rPr>
              <a:t>hyperhistaminémie</a:t>
            </a:r>
            <a:r>
              <a:rPr lang="fr-CH" sz="2200" dirty="0"/>
              <a:t> (réaction allergique), un </a:t>
            </a:r>
            <a:r>
              <a:rPr lang="fr-CH" sz="2200" b="1" dirty="0">
                <a:solidFill>
                  <a:srgbClr val="FF0000"/>
                </a:solidFill>
              </a:rPr>
              <a:t>stress oxydatif</a:t>
            </a:r>
            <a:r>
              <a:rPr lang="fr-CH" sz="2200" dirty="0"/>
              <a:t>, une </a:t>
            </a:r>
            <a:r>
              <a:rPr lang="fr-CH" sz="2200" b="1" dirty="0">
                <a:solidFill>
                  <a:srgbClr val="FF0000"/>
                </a:solidFill>
              </a:rPr>
              <a:t>réponse auto-immune</a:t>
            </a:r>
            <a:r>
              <a:rPr lang="fr-CH" sz="2200" dirty="0"/>
              <a:t>, une </a:t>
            </a:r>
            <a:r>
              <a:rPr lang="fr-CH" sz="2200" b="1" dirty="0" err="1">
                <a:solidFill>
                  <a:srgbClr val="FF0000"/>
                </a:solidFill>
              </a:rPr>
              <a:t>hypoperfusion</a:t>
            </a:r>
            <a:r>
              <a:rPr lang="fr-CH" sz="2200" b="1" dirty="0">
                <a:solidFill>
                  <a:srgbClr val="FF0000"/>
                </a:solidFill>
              </a:rPr>
              <a:t> </a:t>
            </a:r>
            <a:r>
              <a:rPr lang="fr-CH" sz="2200" b="1" dirty="0" err="1">
                <a:solidFill>
                  <a:srgbClr val="FF0000"/>
                </a:solidFill>
              </a:rPr>
              <a:t>capsulo</a:t>
            </a:r>
            <a:r>
              <a:rPr lang="fr-CH" sz="2200" b="1" dirty="0">
                <a:solidFill>
                  <a:srgbClr val="FF0000"/>
                </a:solidFill>
              </a:rPr>
              <a:t>-thalamique </a:t>
            </a:r>
            <a:r>
              <a:rPr lang="fr-CH" sz="2200" dirty="0"/>
              <a:t>(diminution du débit sanguin dans certaines zones du cerveau), une </a:t>
            </a:r>
            <a:r>
              <a:rPr lang="fr-CH" sz="2200" b="1" dirty="0">
                <a:solidFill>
                  <a:srgbClr val="FF0000"/>
                </a:solidFill>
              </a:rPr>
              <a:t>ouverture de la barrière hémato-encéphalique</a:t>
            </a:r>
            <a:r>
              <a:rPr lang="fr-CH" sz="2200" dirty="0"/>
              <a:t> (permettant aux toxiques comme les métaux lourds et les pesticides de pénétrer dans le cerveau) et un </a:t>
            </a:r>
            <a:r>
              <a:rPr lang="fr-CH" sz="2200" b="1" dirty="0">
                <a:solidFill>
                  <a:srgbClr val="FF0000"/>
                </a:solidFill>
              </a:rPr>
              <a:t>déficit de la disponibilité métabolique de la mélatonine</a:t>
            </a:r>
            <a:r>
              <a:rPr lang="fr-CH" sz="2200" dirty="0"/>
              <a:t>, suggérant un risque de </a:t>
            </a:r>
            <a:r>
              <a:rPr lang="fr-CH" sz="2200" b="1" dirty="0">
                <a:solidFill>
                  <a:srgbClr val="FF0000"/>
                </a:solidFill>
              </a:rPr>
              <a:t>maladie neurodégénérative chronique</a:t>
            </a:r>
            <a:r>
              <a:rPr lang="fr-CH" sz="2200" dirty="0"/>
              <a:t>. </a:t>
            </a:r>
          </a:p>
        </p:txBody>
      </p:sp>
      <p:sp>
        <p:nvSpPr>
          <p:cNvPr id="4" name="Rectangle 3"/>
          <p:cNvSpPr/>
          <p:nvPr/>
        </p:nvSpPr>
        <p:spPr>
          <a:xfrm>
            <a:off x="719667" y="4013200"/>
            <a:ext cx="10718800" cy="231986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960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par>
                          <p:cTn id="23" fill="hold">
                            <p:stCondLst>
                              <p:cond delay="500"/>
                            </p:stCondLst>
                            <p:childTnLst>
                              <p:par>
                                <p:cTn id="24" presetID="6" presetClass="entr" presetSubtype="16"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3267"/>
            <a:ext cx="9618133" cy="1051250"/>
          </a:xfrm>
        </p:spPr>
        <p:txBody>
          <a:bodyPr>
            <a:normAutofit/>
          </a:bodyPr>
          <a:lstStyle/>
          <a:p>
            <a:r>
              <a:rPr lang="fr-CH" sz="3200" u="sng" dirty="0"/>
              <a:t>Cancers du cerveau</a:t>
            </a:r>
            <a:r>
              <a:rPr lang="fr-CH" sz="3200" dirty="0"/>
              <a:t> : </a:t>
            </a:r>
            <a:r>
              <a:rPr lang="fr-CH" sz="3200" b="1" dirty="0">
                <a:solidFill>
                  <a:srgbClr val="FF0000"/>
                </a:solidFill>
              </a:rPr>
              <a:t>4 </a:t>
            </a:r>
            <a:r>
              <a:rPr lang="fr-CH" sz="3200" b="1" dirty="0" smtClean="0">
                <a:solidFill>
                  <a:srgbClr val="FF0000"/>
                </a:solidFill>
              </a:rPr>
              <a:t>x </a:t>
            </a:r>
            <a:r>
              <a:rPr lang="fr-CH" sz="3200" b="1" dirty="0">
                <a:solidFill>
                  <a:srgbClr val="FF0000"/>
                </a:solidFill>
              </a:rPr>
              <a:t>plus de </a:t>
            </a:r>
            <a:r>
              <a:rPr lang="fr-CH" sz="3200" b="1" dirty="0" smtClean="0">
                <a:solidFill>
                  <a:srgbClr val="FF0000"/>
                </a:solidFill>
              </a:rPr>
              <a:t>cas </a:t>
            </a:r>
            <a:r>
              <a:rPr lang="fr-CH" sz="3200" b="1" dirty="0">
                <a:solidFill>
                  <a:srgbClr val="FF0000"/>
                </a:solidFill>
              </a:rPr>
              <a:t>de </a:t>
            </a:r>
            <a:r>
              <a:rPr lang="fr-CH" sz="3200" b="1" dirty="0" smtClean="0">
                <a:solidFill>
                  <a:srgbClr val="FF0000"/>
                </a:solidFill>
              </a:rPr>
              <a:t>glioblastomes</a:t>
            </a:r>
            <a:r>
              <a:rPr lang="fr-CH" sz="3200" dirty="0" smtClean="0"/>
              <a:t/>
            </a:r>
            <a:br>
              <a:rPr lang="fr-CH" sz="3200" dirty="0" smtClean="0"/>
            </a:br>
            <a:r>
              <a:rPr lang="fr-CH" sz="3200" dirty="0" smtClean="0"/>
              <a:t>entre </a:t>
            </a:r>
            <a:r>
              <a:rPr lang="fr-CH" sz="3200" dirty="0"/>
              <a:t>1990 et 2018 selon Santé Publique </a:t>
            </a:r>
            <a:r>
              <a:rPr lang="fr-CH" sz="3200" dirty="0" smtClean="0"/>
              <a:t>France</a:t>
            </a:r>
            <a:endParaRPr lang="fr-CH" sz="3300" b="1" dirty="0"/>
          </a:p>
        </p:txBody>
      </p:sp>
      <p:sp>
        <p:nvSpPr>
          <p:cNvPr id="3" name="Espace réservé du contenu 2"/>
          <p:cNvSpPr>
            <a:spLocks noGrp="1"/>
          </p:cNvSpPr>
          <p:nvPr>
            <p:ph idx="1"/>
          </p:nvPr>
        </p:nvSpPr>
        <p:spPr>
          <a:xfrm>
            <a:off x="838200" y="1354843"/>
            <a:ext cx="10515600" cy="5157928"/>
          </a:xfrm>
        </p:spPr>
        <p:txBody>
          <a:bodyPr>
            <a:noAutofit/>
          </a:bodyPr>
          <a:lstStyle/>
          <a:p>
            <a:pPr marL="0" indent="0">
              <a:buNone/>
            </a:pPr>
            <a:r>
              <a:rPr lang="fr-CH" sz="2000" b="1" dirty="0" smtClean="0"/>
              <a:t>Pour </a:t>
            </a:r>
            <a:r>
              <a:rPr lang="fr-CH" sz="2000" b="1" dirty="0"/>
              <a:t>le Dr Annie </a:t>
            </a:r>
            <a:r>
              <a:rPr lang="fr-CH" sz="2000" b="1" dirty="0" err="1"/>
              <a:t>Sasco</a:t>
            </a:r>
            <a:r>
              <a:rPr lang="fr-CH" sz="2000" b="1" dirty="0"/>
              <a:t>, médecin épidémiologiste du cancer, ancienne Directrice d’Unité de Recherche au CIRC-OMS</a:t>
            </a:r>
            <a:r>
              <a:rPr lang="fr-CH" sz="2000" b="1" dirty="0" smtClean="0"/>
              <a:t>: </a:t>
            </a:r>
            <a:r>
              <a:rPr lang="fr-CH" sz="2000" dirty="0" smtClean="0"/>
              <a:t>« </a:t>
            </a:r>
            <a:r>
              <a:rPr lang="fr-CH" sz="2000" dirty="0"/>
              <a:t>L’évolution des taux d’incidence et de mortalité des tumeurs du système nerveux central dans leur ensemble et surtout des </a:t>
            </a:r>
            <a:r>
              <a:rPr lang="fr-CH" sz="2000" b="1" dirty="0"/>
              <a:t>glioblastomes</a:t>
            </a:r>
            <a:r>
              <a:rPr lang="fr-CH" sz="2000" dirty="0"/>
              <a:t> au cours des trente dernières années est particulièrement préoccupante. Bien sûr les conduites diagnostiques ont évolué et jouent un rôle surtout pour les personnes les plus âgées. Il n’en reste pas moins </a:t>
            </a:r>
            <a:r>
              <a:rPr lang="fr-CH" sz="2000" b="1" dirty="0"/>
              <a:t>une augmentation réelle y compris chez les plus jeunes</a:t>
            </a:r>
            <a:r>
              <a:rPr lang="fr-CH" sz="2000" dirty="0"/>
              <a:t> pour lesquels il est vraisemblable que les modalités diagnostiques ont moins changé que chez les personnes âgées et qui donc peut être liée à des facteurs environnementaux et</a:t>
            </a:r>
            <a:r>
              <a:rPr lang="fr-CH" sz="2000" b="1" dirty="0"/>
              <a:t> en premier lieu à </a:t>
            </a:r>
            <a:r>
              <a:rPr lang="fr-CH" sz="2000" b="1" dirty="0">
                <a:solidFill>
                  <a:srgbClr val="FF0000"/>
                </a:solidFill>
              </a:rPr>
              <a:t>l’usage des téléphones portables </a:t>
            </a:r>
            <a:r>
              <a:rPr lang="fr-CH" sz="2000" b="1" dirty="0"/>
              <a:t>ou sans fil</a:t>
            </a:r>
            <a:r>
              <a:rPr lang="fr-CH" sz="2000" dirty="0"/>
              <a:t>. Informer le public devrait permettre de ne pas continuer sur cette trajectoire d’augmentation notamment chez les sujets jeunes, avec le devoir absolu de </a:t>
            </a:r>
            <a:r>
              <a:rPr lang="fr-CH" sz="2000" b="1" dirty="0"/>
              <a:t>protéger les enfants </a:t>
            </a:r>
            <a:r>
              <a:rPr lang="fr-CH" sz="2000" dirty="0"/>
              <a:t>en ne leur </a:t>
            </a:r>
            <a:r>
              <a:rPr lang="fr-CH" sz="2000" b="1" dirty="0"/>
              <a:t>permettant pas d’utiliser un téléphone cellulaire </a:t>
            </a:r>
            <a:r>
              <a:rPr lang="fr-CH" sz="2000" dirty="0"/>
              <a:t>et de façon générale en les </a:t>
            </a:r>
            <a:r>
              <a:rPr lang="fr-CH" sz="2000" b="1" dirty="0">
                <a:solidFill>
                  <a:srgbClr val="FF0000"/>
                </a:solidFill>
              </a:rPr>
              <a:t>protégeant de l’exposition aux champs </a:t>
            </a:r>
            <a:r>
              <a:rPr lang="fr-CH" sz="2000" b="1" dirty="0" smtClean="0">
                <a:solidFill>
                  <a:srgbClr val="FF0000"/>
                </a:solidFill>
              </a:rPr>
              <a:t>électromagnétiques</a:t>
            </a:r>
            <a:r>
              <a:rPr lang="fr-CH" sz="2000" dirty="0" smtClean="0"/>
              <a:t>»</a:t>
            </a:r>
          </a:p>
          <a:p>
            <a:pPr marL="0" indent="0">
              <a:buNone/>
            </a:pPr>
            <a:r>
              <a:rPr lang="fr-CH" sz="2000" b="1" dirty="0" smtClean="0"/>
              <a:t>Urgence </a:t>
            </a:r>
            <a:r>
              <a:rPr lang="fr-CH" sz="2000" b="1" dirty="0"/>
              <a:t>pour les pouvoirs publics d’agir face à des dizaines de milliers de morts </a:t>
            </a:r>
            <a:r>
              <a:rPr lang="fr-CH" sz="2000" b="1" dirty="0" smtClean="0"/>
              <a:t>: </a:t>
            </a:r>
            <a:r>
              <a:rPr lang="fr-CH" sz="2000" dirty="0" smtClean="0"/>
              <a:t>pour </a:t>
            </a:r>
            <a:r>
              <a:rPr lang="fr-CH" sz="2000" dirty="0"/>
              <a:t>le Dr Marc </a:t>
            </a:r>
            <a:r>
              <a:rPr lang="fr-CH" sz="2000" dirty="0" err="1"/>
              <a:t>Arazi</a:t>
            </a:r>
            <a:r>
              <a:rPr lang="fr-CH" sz="2000" dirty="0"/>
              <a:t>, Président d’Alerte </a:t>
            </a:r>
            <a:r>
              <a:rPr lang="fr-CH" sz="2000" dirty="0" err="1"/>
              <a:t>Phonegate</a:t>
            </a:r>
            <a:r>
              <a:rPr lang="fr-CH" sz="2000" dirty="0" smtClean="0"/>
              <a:t>: « </a:t>
            </a:r>
            <a:r>
              <a:rPr lang="fr-CH" sz="2000" dirty="0"/>
              <a:t>Durant les 2 dernières décennies ce sont près de </a:t>
            </a:r>
            <a:r>
              <a:rPr lang="fr-CH" sz="2000" b="1" dirty="0">
                <a:solidFill>
                  <a:srgbClr val="FF0000"/>
                </a:solidFill>
              </a:rPr>
              <a:t>50 000 personnes</a:t>
            </a:r>
            <a:r>
              <a:rPr lang="fr-CH" sz="2000" b="1" dirty="0"/>
              <a:t> </a:t>
            </a:r>
            <a:r>
              <a:rPr lang="fr-CH" sz="2000" dirty="0"/>
              <a:t>qui ont été atteintes en France par cette </a:t>
            </a:r>
            <a:r>
              <a:rPr lang="fr-CH" sz="2000" b="1" dirty="0"/>
              <a:t>tumeur du cerveau extrêmement agressive </a:t>
            </a:r>
            <a:r>
              <a:rPr lang="fr-CH" sz="2000" dirty="0"/>
              <a:t>et dont la mortalité est très importante. C’est aussi pendant cette période que la </a:t>
            </a:r>
            <a:r>
              <a:rPr lang="fr-CH" sz="2000" b="1" dirty="0"/>
              <a:t>téléphonie mobile a </a:t>
            </a:r>
            <a:r>
              <a:rPr lang="fr-CH" sz="2000" b="1" dirty="0" smtClean="0"/>
              <a:t>explosé</a:t>
            </a:r>
            <a:r>
              <a:rPr lang="fr-CH" sz="2000" dirty="0" smtClean="0"/>
              <a:t> […] Les </a:t>
            </a:r>
            <a:r>
              <a:rPr lang="fr-CH" sz="2000" dirty="0"/>
              <a:t>pouvoirs publics ne peuvent plus nier les évidences et doivent de toute urgence </a:t>
            </a:r>
            <a:r>
              <a:rPr lang="fr-CH" sz="2000" b="1" dirty="0"/>
              <a:t>protéger la santé des dizaines de millions d’utilisateurs</a:t>
            </a:r>
            <a:r>
              <a:rPr lang="fr-CH" sz="2000" dirty="0" smtClean="0"/>
              <a:t>.»</a:t>
            </a:r>
            <a:endParaRPr lang="fr-CH" sz="2000" dirty="0"/>
          </a:p>
        </p:txBody>
      </p:sp>
      <p:sp>
        <p:nvSpPr>
          <p:cNvPr id="4" name="Rectangle 3"/>
          <p:cNvSpPr/>
          <p:nvPr/>
        </p:nvSpPr>
        <p:spPr>
          <a:xfrm>
            <a:off x="778933" y="2489201"/>
            <a:ext cx="10501777" cy="221342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26" name="Picture 2" descr="Agence nationale de santé publique — Wikipé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6243" y="153157"/>
            <a:ext cx="2162175" cy="121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8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365126"/>
            <a:ext cx="10922001" cy="710142"/>
          </a:xfrm>
        </p:spPr>
        <p:txBody>
          <a:bodyPr>
            <a:normAutofit/>
          </a:bodyPr>
          <a:lstStyle/>
          <a:p>
            <a:r>
              <a:rPr lang="fr-CH" sz="3600" b="1" dirty="0"/>
              <a:t>Effets possibles des ondes électromagnétiques pulsées</a:t>
            </a:r>
          </a:p>
        </p:txBody>
      </p:sp>
      <p:sp>
        <p:nvSpPr>
          <p:cNvPr id="3" name="Espace réservé du contenu 2"/>
          <p:cNvSpPr>
            <a:spLocks noGrp="1"/>
          </p:cNvSpPr>
          <p:nvPr>
            <p:ph idx="1"/>
          </p:nvPr>
        </p:nvSpPr>
        <p:spPr>
          <a:xfrm>
            <a:off x="838199" y="1075268"/>
            <a:ext cx="10515600" cy="999067"/>
          </a:xfrm>
        </p:spPr>
        <p:txBody>
          <a:bodyPr>
            <a:noAutofit/>
          </a:bodyPr>
          <a:lstStyle/>
          <a:p>
            <a:pPr marL="0" indent="0">
              <a:buNone/>
            </a:pPr>
            <a:r>
              <a:rPr lang="fr-CH" sz="2200" dirty="0"/>
              <a:t>Les effets des ondes électromagnétiques pulsées dans les domaines de fréquences utilisées par la téléphonie mobile et le </a:t>
            </a:r>
            <a:r>
              <a:rPr lang="fr-CH" sz="2200" dirty="0" err="1"/>
              <a:t>WiFi</a:t>
            </a:r>
            <a:r>
              <a:rPr lang="fr-CH" sz="2200" dirty="0"/>
              <a:t> sont variables selon les individus. Cependant, en règle générale on peut rencontrer les affections suivantes, par gravité croissante :</a:t>
            </a:r>
          </a:p>
        </p:txBody>
      </p:sp>
      <p:sp>
        <p:nvSpPr>
          <p:cNvPr id="5" name="ZoneTexte 4"/>
          <p:cNvSpPr txBox="1"/>
          <p:nvPr/>
        </p:nvSpPr>
        <p:spPr>
          <a:xfrm>
            <a:off x="905932" y="2175931"/>
            <a:ext cx="4783668" cy="4801314"/>
          </a:xfrm>
          <a:prstGeom prst="rect">
            <a:avLst/>
          </a:prstGeom>
          <a:noFill/>
        </p:spPr>
        <p:txBody>
          <a:bodyPr wrap="square" rtlCol="0">
            <a:spAutoFit/>
          </a:bodyPr>
          <a:lstStyle/>
          <a:p>
            <a:pPr marL="285750" indent="-285750">
              <a:buFont typeface="Arial" panose="020B0604020202020204" pitchFamily="34" charset="0"/>
              <a:buChar char="•"/>
            </a:pPr>
            <a:r>
              <a:rPr lang="fr-CH" dirty="0"/>
              <a:t>Maux de tête, migraines</a:t>
            </a:r>
          </a:p>
          <a:p>
            <a:pPr marL="285750" indent="-285750">
              <a:buFont typeface="Arial" panose="020B0604020202020204" pitchFamily="34" charset="0"/>
              <a:buChar char="•"/>
            </a:pPr>
            <a:r>
              <a:rPr lang="fr-CH" dirty="0"/>
              <a:t>Insomnies, nervosité, hyperactivité</a:t>
            </a:r>
          </a:p>
          <a:p>
            <a:pPr marL="285750" indent="-285750">
              <a:buFont typeface="Arial" panose="020B0604020202020204" pitchFamily="34" charset="0"/>
              <a:buChar char="•"/>
            </a:pPr>
            <a:r>
              <a:rPr lang="fr-CH" dirty="0"/>
              <a:t>Sensation d’avoir la tête dans un étau</a:t>
            </a:r>
          </a:p>
          <a:p>
            <a:pPr marL="285750" indent="-285750">
              <a:buFont typeface="Arial" panose="020B0604020202020204" pitchFamily="34" charset="0"/>
              <a:buChar char="•"/>
            </a:pPr>
            <a:r>
              <a:rPr lang="fr-CH" dirty="0"/>
              <a:t>Fourmillements, paresthésies</a:t>
            </a:r>
          </a:p>
          <a:p>
            <a:pPr marL="285750" indent="-285750">
              <a:buFont typeface="Arial" panose="020B0604020202020204" pitchFamily="34" charset="0"/>
              <a:buChar char="•"/>
            </a:pPr>
            <a:r>
              <a:rPr lang="fr-CH" dirty="0"/>
              <a:t>Pertes de mémoire, vertiges, désorientation</a:t>
            </a:r>
          </a:p>
          <a:p>
            <a:pPr marL="285750" indent="-285750">
              <a:buFont typeface="Arial" panose="020B0604020202020204" pitchFamily="34" charset="0"/>
              <a:buChar char="•"/>
            </a:pPr>
            <a:r>
              <a:rPr lang="fr-CH" dirty="0"/>
              <a:t>Douleurs muscles/squelette (fibromyalgie)</a:t>
            </a:r>
          </a:p>
          <a:p>
            <a:pPr marL="285750" indent="-285750">
              <a:buFont typeface="Arial" panose="020B0604020202020204" pitchFamily="34" charset="0"/>
              <a:buChar char="•"/>
            </a:pPr>
            <a:r>
              <a:rPr lang="fr-CH" dirty="0"/>
              <a:t>Troubles digestifs, intolérances alimentaires</a:t>
            </a:r>
          </a:p>
          <a:p>
            <a:pPr marL="285750" indent="-285750">
              <a:buFont typeface="Arial" panose="020B0604020202020204" pitchFamily="34" charset="0"/>
              <a:buChar char="•"/>
            </a:pPr>
            <a:r>
              <a:rPr lang="fr-CH" dirty="0"/>
              <a:t>Troubles visuels (vue qui baisse)</a:t>
            </a:r>
          </a:p>
          <a:p>
            <a:pPr marL="285750" indent="-285750">
              <a:buFont typeface="Arial" panose="020B0604020202020204" pitchFamily="34" charset="0"/>
              <a:buChar char="•"/>
            </a:pPr>
            <a:r>
              <a:rPr lang="fr-CH" dirty="0"/>
              <a:t>Troubles cardiaques (palpitations)</a:t>
            </a:r>
          </a:p>
          <a:p>
            <a:pPr marL="285750" indent="-285750">
              <a:buFont typeface="Arial" panose="020B0604020202020204" pitchFamily="34" charset="0"/>
              <a:buChar char="•"/>
            </a:pPr>
            <a:r>
              <a:rPr lang="fr-CH" dirty="0"/>
              <a:t>Troubles musculaires (tremblements)</a:t>
            </a:r>
          </a:p>
          <a:p>
            <a:pPr marL="285750" indent="-285750">
              <a:buFont typeface="Arial" panose="020B0604020202020204" pitchFamily="34" charset="0"/>
              <a:buChar char="•"/>
            </a:pPr>
            <a:r>
              <a:rPr lang="fr-CH" dirty="0"/>
              <a:t>Hypertension</a:t>
            </a:r>
          </a:p>
          <a:p>
            <a:pPr marL="285750" indent="-285750">
              <a:buFont typeface="Arial" panose="020B0604020202020204" pitchFamily="34" charset="0"/>
              <a:buChar char="•"/>
            </a:pPr>
            <a:r>
              <a:rPr lang="fr-CH" dirty="0"/>
              <a:t>Acouphènes</a:t>
            </a:r>
          </a:p>
          <a:p>
            <a:pPr marL="285750" indent="-285750">
              <a:buFont typeface="Arial" panose="020B0604020202020204" pitchFamily="34" charset="0"/>
              <a:buChar char="•"/>
            </a:pPr>
            <a:r>
              <a:rPr lang="fr-CH" dirty="0"/>
              <a:t>Anxiété généralisée, dépression</a:t>
            </a:r>
          </a:p>
          <a:p>
            <a:pPr marL="285750" indent="-285750">
              <a:buFont typeface="Arial" panose="020B0604020202020204" pitchFamily="34" charset="0"/>
              <a:buChar char="•"/>
            </a:pPr>
            <a:r>
              <a:rPr lang="fr-CH" dirty="0"/>
              <a:t>Difficulté de concentration, brouillard </a:t>
            </a:r>
            <a:r>
              <a:rPr lang="fr-CH" dirty="0" err="1"/>
              <a:t>ds</a:t>
            </a:r>
            <a:r>
              <a:rPr lang="fr-CH" dirty="0"/>
              <a:t>. tête</a:t>
            </a:r>
          </a:p>
          <a:p>
            <a:pPr marL="285750" indent="-285750">
              <a:buFont typeface="Arial" panose="020B0604020202020204" pitchFamily="34" charset="0"/>
              <a:buChar char="•"/>
            </a:pPr>
            <a:r>
              <a:rPr lang="fr-CH" dirty="0"/>
              <a:t>Fatigue généralisée sans origine identifiable</a:t>
            </a:r>
          </a:p>
          <a:p>
            <a:pPr marL="285750" indent="-285750">
              <a:buFont typeface="Arial" panose="020B0604020202020204" pitchFamily="34" charset="0"/>
              <a:buChar char="•"/>
            </a:pPr>
            <a:endParaRPr lang="fr-CH" dirty="0"/>
          </a:p>
          <a:p>
            <a:endParaRPr lang="fr-CH" dirty="0"/>
          </a:p>
        </p:txBody>
      </p:sp>
      <p:sp>
        <p:nvSpPr>
          <p:cNvPr id="6" name="ZoneTexte 5"/>
          <p:cNvSpPr txBox="1"/>
          <p:nvPr/>
        </p:nvSpPr>
        <p:spPr>
          <a:xfrm>
            <a:off x="5884332" y="2175930"/>
            <a:ext cx="5215468" cy="4524315"/>
          </a:xfrm>
          <a:prstGeom prst="rect">
            <a:avLst/>
          </a:prstGeom>
          <a:noFill/>
        </p:spPr>
        <p:txBody>
          <a:bodyPr wrap="square" rtlCol="0">
            <a:spAutoFit/>
          </a:bodyPr>
          <a:lstStyle/>
          <a:p>
            <a:pPr marL="285750" indent="-285750">
              <a:buFont typeface="Arial" panose="020B0604020202020204" pitchFamily="34" charset="0"/>
              <a:buChar char="•"/>
            </a:pPr>
            <a:r>
              <a:rPr lang="fr-CH" dirty="0"/>
              <a:t>Sensation de brûlures sur la peau et dans le corps</a:t>
            </a:r>
          </a:p>
          <a:p>
            <a:pPr marL="285750" indent="-285750">
              <a:buFont typeface="Arial" panose="020B0604020202020204" pitchFamily="34" charset="0"/>
              <a:buChar char="•"/>
            </a:pPr>
            <a:r>
              <a:rPr lang="fr-CH" dirty="0"/>
              <a:t>Etat inflammatoire généralisé</a:t>
            </a:r>
          </a:p>
          <a:p>
            <a:pPr marL="285750" indent="-285750">
              <a:buFont typeface="Arial" panose="020B0604020202020204" pitchFamily="34" charset="0"/>
              <a:buChar char="•"/>
            </a:pPr>
            <a:r>
              <a:rPr lang="fr-CH" dirty="0"/>
              <a:t>Diminution de la fertilité, stérilité</a:t>
            </a:r>
          </a:p>
          <a:p>
            <a:pPr marL="285750" indent="-285750">
              <a:buFont typeface="Arial" panose="020B0604020202020204" pitchFamily="34" charset="0"/>
              <a:buChar char="•"/>
            </a:pPr>
            <a:r>
              <a:rPr lang="fr-CH" dirty="0"/>
              <a:t>Allergies, érythèmes cutanés, éruptions</a:t>
            </a:r>
          </a:p>
          <a:p>
            <a:pPr marL="285750" indent="-285750">
              <a:buFont typeface="Arial" panose="020B0604020202020204" pitchFamily="34" charset="0"/>
              <a:buChar char="•"/>
            </a:pPr>
            <a:r>
              <a:rPr lang="fr-CH" dirty="0"/>
              <a:t>Augmentation des métaux lourds dans le cerveau</a:t>
            </a:r>
          </a:p>
          <a:p>
            <a:pPr marL="285750" indent="-285750">
              <a:buFont typeface="Arial" panose="020B0604020202020204" pitchFamily="34" charset="0"/>
              <a:buChar char="•"/>
            </a:pPr>
            <a:r>
              <a:rPr lang="fr-CH" dirty="0"/>
              <a:t>Augmentation du taux de glucose dans le sang</a:t>
            </a:r>
          </a:p>
          <a:p>
            <a:pPr marL="285750" indent="-285750">
              <a:buFont typeface="Arial" panose="020B0604020202020204" pitchFamily="34" charset="0"/>
              <a:buChar char="•"/>
            </a:pPr>
            <a:r>
              <a:rPr lang="fr-CH" dirty="0"/>
              <a:t>Inflammation intestinale, maladie de </a:t>
            </a:r>
            <a:r>
              <a:rPr lang="fr-CH" dirty="0" err="1"/>
              <a:t>Crohn</a:t>
            </a:r>
            <a:endParaRPr lang="fr-CH" dirty="0"/>
          </a:p>
          <a:p>
            <a:pPr marL="285750" indent="-285750">
              <a:buFont typeface="Arial" panose="020B0604020202020204" pitchFamily="34" charset="0"/>
              <a:buChar char="•"/>
            </a:pPr>
            <a:r>
              <a:rPr lang="fr-CH" dirty="0"/>
              <a:t>Modifications du sang et de la moelle osseuse</a:t>
            </a:r>
          </a:p>
          <a:p>
            <a:pPr marL="285750" indent="-285750">
              <a:buFont typeface="Arial" panose="020B0604020202020204" pitchFamily="34" charset="0"/>
              <a:buChar char="•"/>
            </a:pPr>
            <a:r>
              <a:rPr lang="fr-CH" dirty="0"/>
              <a:t>Dommages à l’ADN</a:t>
            </a:r>
          </a:p>
          <a:p>
            <a:pPr marL="285750" indent="-285750">
              <a:buFont typeface="Arial" panose="020B0604020202020204" pitchFamily="34" charset="0"/>
              <a:buChar char="•"/>
            </a:pPr>
            <a:r>
              <a:rPr lang="fr-CH" dirty="0"/>
              <a:t>Maladies auto-immunes</a:t>
            </a:r>
          </a:p>
          <a:p>
            <a:pPr marL="285750" indent="-285750">
              <a:buFont typeface="Arial" panose="020B0604020202020204" pitchFamily="34" charset="0"/>
              <a:buChar char="•"/>
            </a:pPr>
            <a:r>
              <a:rPr lang="fr-CH" dirty="0"/>
              <a:t>Glaucome</a:t>
            </a:r>
          </a:p>
          <a:p>
            <a:pPr marL="285750" indent="-285750">
              <a:buFont typeface="Arial" panose="020B0604020202020204" pitchFamily="34" charset="0"/>
              <a:buChar char="•"/>
            </a:pPr>
            <a:r>
              <a:rPr lang="fr-CH" dirty="0"/>
              <a:t>Diabète</a:t>
            </a:r>
          </a:p>
          <a:p>
            <a:pPr marL="285750" indent="-285750">
              <a:buFont typeface="Arial" panose="020B0604020202020204" pitchFamily="34" charset="0"/>
              <a:buChar char="•"/>
            </a:pPr>
            <a:r>
              <a:rPr lang="fr-CH" dirty="0"/>
              <a:t>Crise cardiaque</a:t>
            </a:r>
          </a:p>
          <a:p>
            <a:pPr marL="285750" indent="-285750">
              <a:buFont typeface="Arial" panose="020B0604020202020204" pitchFamily="34" charset="0"/>
              <a:buChar char="•"/>
            </a:pPr>
            <a:r>
              <a:rPr lang="fr-CH" dirty="0"/>
              <a:t>Sclérose en plaques</a:t>
            </a:r>
          </a:p>
          <a:p>
            <a:pPr marL="285750" indent="-285750">
              <a:buFont typeface="Arial" panose="020B0604020202020204" pitchFamily="34" charset="0"/>
              <a:buChar char="•"/>
            </a:pPr>
            <a:r>
              <a:rPr lang="fr-CH" dirty="0"/>
              <a:t>Leucémie, cancer, tumeurs diverses</a:t>
            </a:r>
          </a:p>
          <a:p>
            <a:endParaRPr lang="fr-CH" dirty="0"/>
          </a:p>
        </p:txBody>
      </p:sp>
      <p:pic>
        <p:nvPicPr>
          <p:cNvPr id="8" name="Image 7"/>
          <p:cNvPicPr>
            <a:picLocks noChangeAspect="1"/>
          </p:cNvPicPr>
          <p:nvPr/>
        </p:nvPicPr>
        <p:blipFill>
          <a:blip r:embed="rId2"/>
          <a:stretch>
            <a:fillRect/>
          </a:stretch>
        </p:blipFill>
        <p:spPr>
          <a:xfrm>
            <a:off x="10273241" y="4502837"/>
            <a:ext cx="1258359" cy="1804830"/>
          </a:xfrm>
          <a:prstGeom prst="rect">
            <a:avLst/>
          </a:prstGeom>
        </p:spPr>
      </p:pic>
    </p:spTree>
    <p:extLst>
      <p:ext uri="{BB962C8B-B14F-4D97-AF65-F5344CB8AC3E}">
        <p14:creationId xmlns:p14="http://schemas.microsoft.com/office/powerpoint/2010/main" val="22271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6000"/>
                            </p:stCondLst>
                            <p:childTnLst>
                              <p:par>
                                <p:cTn id="40" presetID="2" presetClass="entr" presetSubtype="4" fill="hold" nodeType="after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additive="base">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7000"/>
                            </p:stCondLst>
                            <p:childTnLst>
                              <p:par>
                                <p:cTn id="45" presetID="2" presetClass="entr" presetSubtype="4" fill="hold" nodeType="after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8000"/>
                            </p:stCondLst>
                            <p:childTnLst>
                              <p:par>
                                <p:cTn id="50" presetID="2" presetClass="entr" presetSubtype="4" fill="hold" nodeType="after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additive="base">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3" dur="10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54" fill="hold">
                            <p:stCondLst>
                              <p:cond delay="9000"/>
                            </p:stCondLst>
                            <p:childTnLst>
                              <p:par>
                                <p:cTn id="55" presetID="2" presetClass="entr" presetSubtype="4" fill="hold" nodeType="after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 calcmode="lin" valueType="num">
                                      <p:cBhvr additive="base">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8" dur="10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0000"/>
                            </p:stCondLst>
                            <p:childTnLst>
                              <p:par>
                                <p:cTn id="60" presetID="2" presetClass="entr" presetSubtype="4" fill="hold" nodeType="after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 calcmode="lin" valueType="num">
                                      <p:cBhvr additive="base">
                                        <p:cTn id="6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1000"/>
                            </p:stCondLst>
                            <p:childTnLst>
                              <p:par>
                                <p:cTn id="65" presetID="2" presetClass="entr" presetSubtype="4" fill="hold" nodeType="after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 calcmode="lin" valueType="num">
                                      <p:cBhvr additive="base">
                                        <p:cTn id="67"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par>
                          <p:cTn id="69" fill="hold">
                            <p:stCondLst>
                              <p:cond delay="12000"/>
                            </p:stCondLst>
                            <p:childTnLst>
                              <p:par>
                                <p:cTn id="70" presetID="2" presetClass="entr" presetSubtype="4" fill="hold" nodeType="after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 calcmode="lin" valueType="num">
                                      <p:cBhvr additive="base">
                                        <p:cTn id="7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3" dur="10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13000"/>
                            </p:stCondLst>
                            <p:childTnLst>
                              <p:par>
                                <p:cTn id="75" presetID="2" presetClass="entr" presetSubtype="4" fill="hold" nodeType="afterEffect">
                                  <p:stCondLst>
                                    <p:cond delay="0"/>
                                  </p:stCondLst>
                                  <p:childTnLst>
                                    <p:set>
                                      <p:cBhvr>
                                        <p:cTn id="76" dur="1" fill="hold">
                                          <p:stCondLst>
                                            <p:cond delay="0"/>
                                          </p:stCondLst>
                                        </p:cTn>
                                        <p:tgtEl>
                                          <p:spTgt spid="5">
                                            <p:txEl>
                                              <p:pRg st="13" end="13"/>
                                            </p:txEl>
                                          </p:spTgt>
                                        </p:tgtEl>
                                        <p:attrNameLst>
                                          <p:attrName>style.visibility</p:attrName>
                                        </p:attrNameLst>
                                      </p:cBhvr>
                                      <p:to>
                                        <p:strVal val="visible"/>
                                      </p:to>
                                    </p:set>
                                    <p:anim calcmode="lin" valueType="num">
                                      <p:cBhvr additive="base">
                                        <p:cTn id="77"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78" dur="10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par>
                          <p:cTn id="79" fill="hold">
                            <p:stCondLst>
                              <p:cond delay="14000"/>
                            </p:stCondLst>
                            <p:childTnLst>
                              <p:par>
                                <p:cTn id="80" presetID="2" presetClass="entr" presetSubtype="4" fill="hold" nodeType="afterEffect">
                                  <p:stCondLst>
                                    <p:cond delay="0"/>
                                  </p:stCondLst>
                                  <p:childTnLst>
                                    <p:set>
                                      <p:cBhvr>
                                        <p:cTn id="81" dur="1" fill="hold">
                                          <p:stCondLst>
                                            <p:cond delay="0"/>
                                          </p:stCondLst>
                                        </p:cTn>
                                        <p:tgtEl>
                                          <p:spTgt spid="5">
                                            <p:txEl>
                                              <p:pRg st="14" end="14"/>
                                            </p:txEl>
                                          </p:spTgt>
                                        </p:tgtEl>
                                        <p:attrNameLst>
                                          <p:attrName>style.visibility</p:attrName>
                                        </p:attrNameLst>
                                      </p:cBhvr>
                                      <p:to>
                                        <p:strVal val="visible"/>
                                      </p:to>
                                    </p:set>
                                    <p:anim calcmode="lin" valueType="num">
                                      <p:cBhvr additive="base">
                                        <p:cTn id="82"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83" dur="10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 calcmode="lin" valueType="num">
                                      <p:cBhvr additive="base">
                                        <p:cTn id="8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9"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0" fill="hold">
                            <p:stCondLst>
                              <p:cond delay="1000"/>
                            </p:stCondLst>
                            <p:childTnLst>
                              <p:par>
                                <p:cTn id="91" presetID="2" presetClass="entr" presetSubtype="4" fill="hold" nodeType="afterEffect">
                                  <p:stCondLst>
                                    <p:cond delay="0"/>
                                  </p:stCondLst>
                                  <p:childTnLst>
                                    <p:set>
                                      <p:cBhvr>
                                        <p:cTn id="92" dur="1" fill="hold">
                                          <p:stCondLst>
                                            <p:cond delay="0"/>
                                          </p:stCondLst>
                                        </p:cTn>
                                        <p:tgtEl>
                                          <p:spTgt spid="6">
                                            <p:txEl>
                                              <p:pRg st="1" end="1"/>
                                            </p:txEl>
                                          </p:spTgt>
                                        </p:tgtEl>
                                        <p:attrNameLst>
                                          <p:attrName>style.visibility</p:attrName>
                                        </p:attrNameLst>
                                      </p:cBhvr>
                                      <p:to>
                                        <p:strVal val="visible"/>
                                      </p:to>
                                    </p:set>
                                    <p:anim calcmode="lin" valueType="num">
                                      <p:cBhvr additive="base">
                                        <p:cTn id="9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94" dur="1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95" fill="hold">
                            <p:stCondLst>
                              <p:cond delay="2000"/>
                            </p:stCondLst>
                            <p:childTnLst>
                              <p:par>
                                <p:cTn id="96" presetID="2" presetClass="entr" presetSubtype="4" fill="hold" nodeType="afterEffect">
                                  <p:stCondLst>
                                    <p:cond delay="0"/>
                                  </p:stCondLst>
                                  <p:childTnLst>
                                    <p:set>
                                      <p:cBhvr>
                                        <p:cTn id="97" dur="1" fill="hold">
                                          <p:stCondLst>
                                            <p:cond delay="0"/>
                                          </p:stCondLst>
                                        </p:cTn>
                                        <p:tgtEl>
                                          <p:spTgt spid="6">
                                            <p:txEl>
                                              <p:pRg st="2" end="2"/>
                                            </p:txEl>
                                          </p:spTgt>
                                        </p:tgtEl>
                                        <p:attrNameLst>
                                          <p:attrName>style.visibility</p:attrName>
                                        </p:attrNameLst>
                                      </p:cBhvr>
                                      <p:to>
                                        <p:strVal val="visible"/>
                                      </p:to>
                                    </p:set>
                                    <p:anim calcmode="lin" valueType="num">
                                      <p:cBhvr additive="base">
                                        <p:cTn id="9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99" dur="1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3000"/>
                            </p:stCondLst>
                            <p:childTnLst>
                              <p:par>
                                <p:cTn id="101" presetID="2" presetClass="entr" presetSubtype="4" fill="hold" nodeType="afterEffect">
                                  <p:stCondLst>
                                    <p:cond delay="0"/>
                                  </p:stCondLst>
                                  <p:childTnLst>
                                    <p:set>
                                      <p:cBhvr>
                                        <p:cTn id="102" dur="1" fill="hold">
                                          <p:stCondLst>
                                            <p:cond delay="0"/>
                                          </p:stCondLst>
                                        </p:cTn>
                                        <p:tgtEl>
                                          <p:spTgt spid="6">
                                            <p:txEl>
                                              <p:pRg st="3" end="3"/>
                                            </p:txEl>
                                          </p:spTgt>
                                        </p:tgtEl>
                                        <p:attrNameLst>
                                          <p:attrName>style.visibility</p:attrName>
                                        </p:attrNameLst>
                                      </p:cBhvr>
                                      <p:to>
                                        <p:strVal val="visible"/>
                                      </p:to>
                                    </p:set>
                                    <p:anim calcmode="lin" valueType="num">
                                      <p:cBhvr additive="base">
                                        <p:cTn id="10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04" dur="1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105" fill="hold">
                            <p:stCondLst>
                              <p:cond delay="4000"/>
                            </p:stCondLst>
                            <p:childTnLst>
                              <p:par>
                                <p:cTn id="106" presetID="2" presetClass="entr" presetSubtype="4" fill="hold" nodeType="afterEffect">
                                  <p:stCondLst>
                                    <p:cond delay="0"/>
                                  </p:stCondLst>
                                  <p:childTnLst>
                                    <p:set>
                                      <p:cBhvr>
                                        <p:cTn id="107" dur="1" fill="hold">
                                          <p:stCondLst>
                                            <p:cond delay="0"/>
                                          </p:stCondLst>
                                        </p:cTn>
                                        <p:tgtEl>
                                          <p:spTgt spid="6">
                                            <p:txEl>
                                              <p:pRg st="4" end="4"/>
                                            </p:txEl>
                                          </p:spTgt>
                                        </p:tgtEl>
                                        <p:attrNameLst>
                                          <p:attrName>style.visibility</p:attrName>
                                        </p:attrNameLst>
                                      </p:cBhvr>
                                      <p:to>
                                        <p:strVal val="visible"/>
                                      </p:to>
                                    </p:set>
                                    <p:anim calcmode="lin" valueType="num">
                                      <p:cBhvr additive="base">
                                        <p:cTn id="10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09" dur="1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110" fill="hold">
                            <p:stCondLst>
                              <p:cond delay="5000"/>
                            </p:stCondLst>
                            <p:childTnLst>
                              <p:par>
                                <p:cTn id="111" presetID="2" presetClass="entr" presetSubtype="4" fill="hold" nodeType="afterEffect">
                                  <p:stCondLst>
                                    <p:cond delay="0"/>
                                  </p:stCondLst>
                                  <p:childTnLst>
                                    <p:set>
                                      <p:cBhvr>
                                        <p:cTn id="112" dur="1" fill="hold">
                                          <p:stCondLst>
                                            <p:cond delay="0"/>
                                          </p:stCondLst>
                                        </p:cTn>
                                        <p:tgtEl>
                                          <p:spTgt spid="6">
                                            <p:txEl>
                                              <p:pRg st="5" end="5"/>
                                            </p:txEl>
                                          </p:spTgt>
                                        </p:tgtEl>
                                        <p:attrNameLst>
                                          <p:attrName>style.visibility</p:attrName>
                                        </p:attrNameLst>
                                      </p:cBhvr>
                                      <p:to>
                                        <p:strVal val="visible"/>
                                      </p:to>
                                    </p:set>
                                    <p:anim calcmode="lin" valueType="num">
                                      <p:cBhvr additive="base">
                                        <p:cTn id="11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14" dur="1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115" fill="hold">
                            <p:stCondLst>
                              <p:cond delay="6000"/>
                            </p:stCondLst>
                            <p:childTnLst>
                              <p:par>
                                <p:cTn id="116" presetID="2" presetClass="entr" presetSubtype="4" fill="hold" nodeType="afterEffect">
                                  <p:stCondLst>
                                    <p:cond delay="0"/>
                                  </p:stCondLst>
                                  <p:childTnLst>
                                    <p:set>
                                      <p:cBhvr>
                                        <p:cTn id="117" dur="1" fill="hold">
                                          <p:stCondLst>
                                            <p:cond delay="0"/>
                                          </p:stCondLst>
                                        </p:cTn>
                                        <p:tgtEl>
                                          <p:spTgt spid="6">
                                            <p:txEl>
                                              <p:pRg st="6" end="6"/>
                                            </p:txEl>
                                          </p:spTgt>
                                        </p:tgtEl>
                                        <p:attrNameLst>
                                          <p:attrName>style.visibility</p:attrName>
                                        </p:attrNameLst>
                                      </p:cBhvr>
                                      <p:to>
                                        <p:strVal val="visible"/>
                                      </p:to>
                                    </p:set>
                                    <p:anim calcmode="lin" valueType="num">
                                      <p:cBhvr additive="base">
                                        <p:cTn id="11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19" dur="10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120" fill="hold">
                            <p:stCondLst>
                              <p:cond delay="7000"/>
                            </p:stCondLst>
                            <p:childTnLst>
                              <p:par>
                                <p:cTn id="121" presetID="2" presetClass="entr" presetSubtype="4" fill="hold" nodeType="afterEffect">
                                  <p:stCondLst>
                                    <p:cond delay="0"/>
                                  </p:stCondLst>
                                  <p:childTnLst>
                                    <p:set>
                                      <p:cBhvr>
                                        <p:cTn id="122" dur="1" fill="hold">
                                          <p:stCondLst>
                                            <p:cond delay="0"/>
                                          </p:stCondLst>
                                        </p:cTn>
                                        <p:tgtEl>
                                          <p:spTgt spid="6">
                                            <p:txEl>
                                              <p:pRg st="7" end="7"/>
                                            </p:txEl>
                                          </p:spTgt>
                                        </p:tgtEl>
                                        <p:attrNameLst>
                                          <p:attrName>style.visibility</p:attrName>
                                        </p:attrNameLst>
                                      </p:cBhvr>
                                      <p:to>
                                        <p:strVal val="visible"/>
                                      </p:to>
                                    </p:set>
                                    <p:anim calcmode="lin" valueType="num">
                                      <p:cBhvr additive="base">
                                        <p:cTn id="12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24" dur="10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125" fill="hold">
                            <p:stCondLst>
                              <p:cond delay="8000"/>
                            </p:stCondLst>
                            <p:childTnLst>
                              <p:par>
                                <p:cTn id="126" presetID="2" presetClass="entr" presetSubtype="4" fill="hold" nodeType="afterEffect">
                                  <p:stCondLst>
                                    <p:cond delay="0"/>
                                  </p:stCondLst>
                                  <p:childTnLst>
                                    <p:set>
                                      <p:cBhvr>
                                        <p:cTn id="127" dur="1" fill="hold">
                                          <p:stCondLst>
                                            <p:cond delay="0"/>
                                          </p:stCondLst>
                                        </p:cTn>
                                        <p:tgtEl>
                                          <p:spTgt spid="6">
                                            <p:txEl>
                                              <p:pRg st="8" end="8"/>
                                            </p:txEl>
                                          </p:spTgt>
                                        </p:tgtEl>
                                        <p:attrNameLst>
                                          <p:attrName>style.visibility</p:attrName>
                                        </p:attrNameLst>
                                      </p:cBhvr>
                                      <p:to>
                                        <p:strVal val="visible"/>
                                      </p:to>
                                    </p:set>
                                    <p:anim calcmode="lin" valueType="num">
                                      <p:cBhvr additive="base">
                                        <p:cTn id="12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29" dur="10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par>
                          <p:cTn id="130" fill="hold">
                            <p:stCondLst>
                              <p:cond delay="9000"/>
                            </p:stCondLst>
                            <p:childTnLst>
                              <p:par>
                                <p:cTn id="131" presetID="2" presetClass="entr" presetSubtype="4" fill="hold" nodeType="afterEffect">
                                  <p:stCondLst>
                                    <p:cond delay="0"/>
                                  </p:stCondLst>
                                  <p:childTnLst>
                                    <p:set>
                                      <p:cBhvr>
                                        <p:cTn id="132" dur="1" fill="hold">
                                          <p:stCondLst>
                                            <p:cond delay="0"/>
                                          </p:stCondLst>
                                        </p:cTn>
                                        <p:tgtEl>
                                          <p:spTgt spid="6">
                                            <p:txEl>
                                              <p:pRg st="9" end="9"/>
                                            </p:txEl>
                                          </p:spTgt>
                                        </p:tgtEl>
                                        <p:attrNameLst>
                                          <p:attrName>style.visibility</p:attrName>
                                        </p:attrNameLst>
                                      </p:cBhvr>
                                      <p:to>
                                        <p:strVal val="visible"/>
                                      </p:to>
                                    </p:set>
                                    <p:anim calcmode="lin" valueType="num">
                                      <p:cBhvr additive="base">
                                        <p:cTn id="133"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134" dur="10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10000"/>
                            </p:stCondLst>
                            <p:childTnLst>
                              <p:par>
                                <p:cTn id="136" presetID="2" presetClass="entr" presetSubtype="4" fill="hold" nodeType="afterEffect">
                                  <p:stCondLst>
                                    <p:cond delay="0"/>
                                  </p:stCondLst>
                                  <p:childTnLst>
                                    <p:set>
                                      <p:cBhvr>
                                        <p:cTn id="137" dur="1" fill="hold">
                                          <p:stCondLst>
                                            <p:cond delay="0"/>
                                          </p:stCondLst>
                                        </p:cTn>
                                        <p:tgtEl>
                                          <p:spTgt spid="6">
                                            <p:txEl>
                                              <p:pRg st="10" end="10"/>
                                            </p:txEl>
                                          </p:spTgt>
                                        </p:tgtEl>
                                        <p:attrNameLst>
                                          <p:attrName>style.visibility</p:attrName>
                                        </p:attrNameLst>
                                      </p:cBhvr>
                                      <p:to>
                                        <p:strVal val="visible"/>
                                      </p:to>
                                    </p:set>
                                    <p:anim calcmode="lin" valueType="num">
                                      <p:cBhvr additive="base">
                                        <p:cTn id="13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139" dur="10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par>
                          <p:cTn id="140" fill="hold">
                            <p:stCondLst>
                              <p:cond delay="11000"/>
                            </p:stCondLst>
                            <p:childTnLst>
                              <p:par>
                                <p:cTn id="141" presetID="2" presetClass="entr" presetSubtype="4" fill="hold" nodeType="afterEffect">
                                  <p:stCondLst>
                                    <p:cond delay="0"/>
                                  </p:stCondLst>
                                  <p:childTnLst>
                                    <p:set>
                                      <p:cBhvr>
                                        <p:cTn id="142" dur="1" fill="hold">
                                          <p:stCondLst>
                                            <p:cond delay="0"/>
                                          </p:stCondLst>
                                        </p:cTn>
                                        <p:tgtEl>
                                          <p:spTgt spid="6">
                                            <p:txEl>
                                              <p:pRg st="11" end="11"/>
                                            </p:txEl>
                                          </p:spTgt>
                                        </p:tgtEl>
                                        <p:attrNameLst>
                                          <p:attrName>style.visibility</p:attrName>
                                        </p:attrNameLst>
                                      </p:cBhvr>
                                      <p:to>
                                        <p:strVal val="visible"/>
                                      </p:to>
                                    </p:set>
                                    <p:anim calcmode="lin" valueType="num">
                                      <p:cBhvr additive="base">
                                        <p:cTn id="143"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144" dur="10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par>
                          <p:cTn id="145" fill="hold">
                            <p:stCondLst>
                              <p:cond delay="12000"/>
                            </p:stCondLst>
                            <p:childTnLst>
                              <p:par>
                                <p:cTn id="146" presetID="2" presetClass="entr" presetSubtype="4" fill="hold" nodeType="afterEffect">
                                  <p:stCondLst>
                                    <p:cond delay="0"/>
                                  </p:stCondLst>
                                  <p:childTnLst>
                                    <p:set>
                                      <p:cBhvr>
                                        <p:cTn id="147" dur="1" fill="hold">
                                          <p:stCondLst>
                                            <p:cond delay="0"/>
                                          </p:stCondLst>
                                        </p:cTn>
                                        <p:tgtEl>
                                          <p:spTgt spid="6">
                                            <p:txEl>
                                              <p:pRg st="12" end="12"/>
                                            </p:txEl>
                                          </p:spTgt>
                                        </p:tgtEl>
                                        <p:attrNameLst>
                                          <p:attrName>style.visibility</p:attrName>
                                        </p:attrNameLst>
                                      </p:cBhvr>
                                      <p:to>
                                        <p:strVal val="visible"/>
                                      </p:to>
                                    </p:set>
                                    <p:anim calcmode="lin" valueType="num">
                                      <p:cBhvr additive="base">
                                        <p:cTn id="148"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149" dur="10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par>
                          <p:cTn id="150" fill="hold">
                            <p:stCondLst>
                              <p:cond delay="13000"/>
                            </p:stCondLst>
                            <p:childTnLst>
                              <p:par>
                                <p:cTn id="151" presetID="2" presetClass="entr" presetSubtype="4" fill="hold" nodeType="afterEffect">
                                  <p:stCondLst>
                                    <p:cond delay="0"/>
                                  </p:stCondLst>
                                  <p:childTnLst>
                                    <p:set>
                                      <p:cBhvr>
                                        <p:cTn id="152" dur="1" fill="hold">
                                          <p:stCondLst>
                                            <p:cond delay="0"/>
                                          </p:stCondLst>
                                        </p:cTn>
                                        <p:tgtEl>
                                          <p:spTgt spid="6">
                                            <p:txEl>
                                              <p:pRg st="13" end="13"/>
                                            </p:txEl>
                                          </p:spTgt>
                                        </p:tgtEl>
                                        <p:attrNameLst>
                                          <p:attrName>style.visibility</p:attrName>
                                        </p:attrNameLst>
                                      </p:cBhvr>
                                      <p:to>
                                        <p:strVal val="visible"/>
                                      </p:to>
                                    </p:set>
                                    <p:anim calcmode="lin" valueType="num">
                                      <p:cBhvr additive="base">
                                        <p:cTn id="153"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154" dur="10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par>
                          <p:cTn id="155" fill="hold">
                            <p:stCondLst>
                              <p:cond delay="14000"/>
                            </p:stCondLst>
                            <p:childTnLst>
                              <p:par>
                                <p:cTn id="156" presetID="2" presetClass="entr" presetSubtype="4" fill="hold" nodeType="afterEffect">
                                  <p:stCondLst>
                                    <p:cond delay="0"/>
                                  </p:stCondLst>
                                  <p:childTnLst>
                                    <p:set>
                                      <p:cBhvr>
                                        <p:cTn id="157" dur="1" fill="hold">
                                          <p:stCondLst>
                                            <p:cond delay="0"/>
                                          </p:stCondLst>
                                        </p:cTn>
                                        <p:tgtEl>
                                          <p:spTgt spid="6">
                                            <p:txEl>
                                              <p:pRg st="14" end="14"/>
                                            </p:txEl>
                                          </p:spTgt>
                                        </p:tgtEl>
                                        <p:attrNameLst>
                                          <p:attrName>style.visibility</p:attrName>
                                        </p:attrNameLst>
                                      </p:cBhvr>
                                      <p:to>
                                        <p:strVal val="visible"/>
                                      </p:to>
                                    </p:set>
                                    <p:anim calcmode="lin" valueType="num">
                                      <p:cBhvr additive="base">
                                        <p:cTn id="158" dur="10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159" dur="1000" fill="hold"/>
                                        <p:tgtEl>
                                          <p:spTgt spid="6">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1703" y="153454"/>
            <a:ext cx="4447478" cy="1325563"/>
          </a:xfrm>
        </p:spPr>
        <p:txBody>
          <a:bodyPr/>
          <a:lstStyle/>
          <a:p>
            <a:r>
              <a:rPr lang="fr-CH" dirty="0"/>
              <a:t>L'ÉLECTROSMOG</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92" y="1690688"/>
            <a:ext cx="3945380" cy="4494212"/>
          </a:xfrm>
          <a:prstGeom prst="rect">
            <a:avLst/>
          </a:prstGeom>
        </p:spPr>
      </p:pic>
      <p:sp>
        <p:nvSpPr>
          <p:cNvPr id="6" name="ZoneTexte 5"/>
          <p:cNvSpPr txBox="1"/>
          <p:nvPr/>
        </p:nvSpPr>
        <p:spPr>
          <a:xfrm>
            <a:off x="5015362" y="489330"/>
            <a:ext cx="6660849" cy="6078587"/>
          </a:xfrm>
          <a:prstGeom prst="rect">
            <a:avLst/>
          </a:prstGeom>
          <a:noFill/>
        </p:spPr>
        <p:txBody>
          <a:bodyPr wrap="square" rtlCol="0">
            <a:spAutoFit/>
          </a:bodyPr>
          <a:lstStyle/>
          <a:p>
            <a:pPr marL="285750" indent="-285750">
              <a:spcAft>
                <a:spcPts val="1000"/>
              </a:spcAft>
              <a:buFont typeface="Arial" charset="0"/>
              <a:buChar char="•"/>
            </a:pPr>
            <a:r>
              <a:rPr lang="fr-FR" sz="2500" dirty="0"/>
              <a:t>Ce brouillard d’ondes électromagnétiques artificielles qui nous entoure, appelé « électrosmog », a des </a:t>
            </a:r>
            <a:r>
              <a:rPr lang="fr-FR" sz="2500" b="1" dirty="0"/>
              <a:t>conséquences néfastes </a:t>
            </a:r>
            <a:r>
              <a:rPr lang="fr-FR" sz="2500" dirty="0"/>
              <a:t>sur notre santé. Il a été prouvé que cela </a:t>
            </a:r>
            <a:r>
              <a:rPr lang="fr-FR" sz="2500" b="1" dirty="0"/>
              <a:t>affecte la biologie de notre corps </a:t>
            </a:r>
            <a:r>
              <a:rPr lang="fr-FR" sz="2500" dirty="0"/>
              <a:t>au niveau cellulaire, et cela concerne tout le monde, </a:t>
            </a:r>
            <a:r>
              <a:rPr lang="fr-FR" sz="2500" b="1" dirty="0"/>
              <a:t>même si on ne le sent pas </a:t>
            </a:r>
            <a:r>
              <a:rPr lang="fr-FR" sz="2500" dirty="0"/>
              <a:t>!</a:t>
            </a:r>
          </a:p>
          <a:p>
            <a:pPr marL="285750" indent="-285750">
              <a:spcAft>
                <a:spcPts val="1000"/>
              </a:spcAft>
              <a:buFont typeface="Arial" charset="0"/>
              <a:buChar char="•"/>
            </a:pPr>
            <a:r>
              <a:rPr lang="fr-FR" sz="2500" dirty="0"/>
              <a:t>Intensité maximale autorisée en Europe : </a:t>
            </a:r>
            <a:r>
              <a:rPr lang="fr-FR" sz="2800" b="1" dirty="0" smtClean="0">
                <a:solidFill>
                  <a:srgbClr val="FF0000"/>
                </a:solidFill>
              </a:rPr>
              <a:t>60V/m</a:t>
            </a:r>
            <a:r>
              <a:rPr lang="fr-FR" sz="2500" b="1" dirty="0" smtClean="0"/>
              <a:t> </a:t>
            </a:r>
            <a:r>
              <a:rPr lang="fr-FR" sz="2500" dirty="0"/>
              <a:t>(volts par mètre)</a:t>
            </a:r>
          </a:p>
          <a:p>
            <a:pPr marL="285750" indent="-285750">
              <a:spcAft>
                <a:spcPts val="1000"/>
              </a:spcAft>
              <a:buFont typeface="Arial" charset="0"/>
              <a:buChar char="•"/>
            </a:pPr>
            <a:r>
              <a:rPr lang="fr-FR" sz="2500" dirty="0"/>
              <a:t>Intensité maximale en Suisse (LUS) : </a:t>
            </a:r>
            <a:r>
              <a:rPr lang="fr-FR" sz="2800" b="1" dirty="0">
                <a:solidFill>
                  <a:srgbClr val="00B0F0"/>
                </a:solidFill>
              </a:rPr>
              <a:t>6V/m</a:t>
            </a:r>
            <a:r>
              <a:rPr lang="fr-FR" sz="2500" b="1" dirty="0">
                <a:solidFill>
                  <a:srgbClr val="00B0F0"/>
                </a:solidFill>
              </a:rPr>
              <a:t/>
            </a:r>
            <a:br>
              <a:rPr lang="fr-FR" sz="2500" b="1" dirty="0">
                <a:solidFill>
                  <a:srgbClr val="00B0F0"/>
                </a:solidFill>
              </a:rPr>
            </a:br>
            <a:r>
              <a:rPr lang="fr-FR" sz="2500" dirty="0"/>
              <a:t>(mais </a:t>
            </a:r>
            <a:r>
              <a:rPr lang="fr-FR" sz="2500" b="1" dirty="0" smtClean="0"/>
              <a:t>40 à</a:t>
            </a:r>
            <a:r>
              <a:rPr lang="fr-FR" sz="2500" dirty="0" smtClean="0"/>
              <a:t> </a:t>
            </a:r>
            <a:r>
              <a:rPr lang="fr-FR" sz="2500" b="1" dirty="0" smtClean="0"/>
              <a:t>60V/m</a:t>
            </a:r>
            <a:r>
              <a:rPr lang="fr-FR" sz="2500" dirty="0" smtClean="0"/>
              <a:t> </a:t>
            </a:r>
            <a:r>
              <a:rPr lang="fr-FR" sz="2500" dirty="0"/>
              <a:t>dans les lieux de passage)</a:t>
            </a:r>
            <a:endParaRPr lang="fr-FR" sz="2500" b="1" dirty="0">
              <a:solidFill>
                <a:srgbClr val="00B0F0"/>
              </a:solidFill>
            </a:endParaRPr>
          </a:p>
          <a:p>
            <a:pPr marL="285750" indent="-285750">
              <a:spcAft>
                <a:spcPts val="1000"/>
              </a:spcAft>
              <a:buFont typeface="Arial" charset="0"/>
              <a:buChar char="•"/>
            </a:pPr>
            <a:r>
              <a:rPr lang="fr-FR" sz="2500" dirty="0"/>
              <a:t>Intensité maximale sans risque santé : &lt;</a:t>
            </a:r>
            <a:r>
              <a:rPr lang="fr-FR" sz="2800" b="1" dirty="0" smtClean="0">
                <a:solidFill>
                  <a:srgbClr val="00B050"/>
                </a:solidFill>
              </a:rPr>
              <a:t>0.04V/m</a:t>
            </a:r>
            <a:r>
              <a:rPr lang="fr-FR" sz="2500" dirty="0" smtClean="0"/>
              <a:t> </a:t>
            </a:r>
            <a:r>
              <a:rPr lang="fr-FR" sz="2500" dirty="0"/>
              <a:t>selon les normes allemandes de biologie de l’habitat </a:t>
            </a:r>
            <a:r>
              <a:rPr lang="fr-FR" sz="2500" i="1" dirty="0"/>
              <a:t>(</a:t>
            </a:r>
            <a:r>
              <a:rPr lang="fr-FR" sz="2500" i="1" dirty="0" err="1"/>
              <a:t>Baubiologie</a:t>
            </a:r>
            <a:r>
              <a:rPr lang="fr-FR" sz="2500" i="1" dirty="0"/>
              <a:t>)</a:t>
            </a:r>
          </a:p>
        </p:txBody>
      </p:sp>
      <p:sp>
        <p:nvSpPr>
          <p:cNvPr id="3" name="ZoneTexte 2"/>
          <p:cNvSpPr txBox="1"/>
          <p:nvPr/>
        </p:nvSpPr>
        <p:spPr>
          <a:xfrm>
            <a:off x="673309" y="2573866"/>
            <a:ext cx="2252133" cy="830997"/>
          </a:xfrm>
          <a:prstGeom prst="rect">
            <a:avLst/>
          </a:prstGeom>
          <a:noFill/>
        </p:spPr>
        <p:txBody>
          <a:bodyPr wrap="square" rtlCol="0">
            <a:spAutoFit/>
          </a:bodyPr>
          <a:lstStyle/>
          <a:p>
            <a:r>
              <a:rPr lang="fr-CH" sz="4800" dirty="0" smtClean="0">
                <a:solidFill>
                  <a:srgbClr val="FF0000"/>
                </a:solidFill>
              </a:rPr>
              <a:t>60V/m?</a:t>
            </a:r>
            <a:endParaRPr lang="fr-CH" sz="4800" dirty="0">
              <a:solidFill>
                <a:srgbClr val="FF0000"/>
              </a:solidFill>
            </a:endParaRPr>
          </a:p>
        </p:txBody>
      </p:sp>
      <p:sp>
        <p:nvSpPr>
          <p:cNvPr id="7" name="ZoneTexte 6"/>
          <p:cNvSpPr txBox="1"/>
          <p:nvPr/>
        </p:nvSpPr>
        <p:spPr>
          <a:xfrm>
            <a:off x="3123844" y="2889249"/>
            <a:ext cx="2252133" cy="830997"/>
          </a:xfrm>
          <a:prstGeom prst="rect">
            <a:avLst/>
          </a:prstGeom>
          <a:noFill/>
        </p:spPr>
        <p:txBody>
          <a:bodyPr wrap="square" rtlCol="0">
            <a:spAutoFit/>
          </a:bodyPr>
          <a:lstStyle/>
          <a:p>
            <a:r>
              <a:rPr lang="fr-CH" sz="4800" dirty="0" smtClean="0">
                <a:solidFill>
                  <a:srgbClr val="00B0F0"/>
                </a:solidFill>
              </a:rPr>
              <a:t>6V/m?</a:t>
            </a:r>
            <a:endParaRPr lang="fr-CH" sz="4800" dirty="0">
              <a:solidFill>
                <a:srgbClr val="00B0F0"/>
              </a:solidFill>
            </a:endParaRPr>
          </a:p>
        </p:txBody>
      </p:sp>
      <p:sp>
        <p:nvSpPr>
          <p:cNvPr id="8" name="ZoneTexte 7"/>
          <p:cNvSpPr txBox="1"/>
          <p:nvPr/>
        </p:nvSpPr>
        <p:spPr>
          <a:xfrm>
            <a:off x="1527666" y="4413200"/>
            <a:ext cx="2661734" cy="830997"/>
          </a:xfrm>
          <a:prstGeom prst="rect">
            <a:avLst/>
          </a:prstGeom>
          <a:noFill/>
        </p:spPr>
        <p:txBody>
          <a:bodyPr wrap="square" rtlCol="0">
            <a:spAutoFit/>
          </a:bodyPr>
          <a:lstStyle/>
          <a:p>
            <a:r>
              <a:rPr lang="fr-CH" sz="4800" dirty="0" smtClean="0">
                <a:solidFill>
                  <a:srgbClr val="00B050"/>
                </a:solidFill>
              </a:rPr>
              <a:t>0.04V/m?</a:t>
            </a:r>
            <a:endParaRPr lang="fr-CH" sz="4800" dirty="0">
              <a:solidFill>
                <a:srgbClr val="00B050"/>
              </a:solidFill>
            </a:endParaRPr>
          </a:p>
        </p:txBody>
      </p:sp>
    </p:spTree>
    <p:extLst>
      <p:ext uri="{BB962C8B-B14F-4D97-AF65-F5344CB8AC3E}">
        <p14:creationId xmlns:p14="http://schemas.microsoft.com/office/powerpoint/2010/main" val="343308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89" y="722319"/>
            <a:ext cx="6340900" cy="4273016"/>
          </a:xfrm>
          <a:prstGeom prst="rect">
            <a:avLst/>
          </a:prstGeom>
        </p:spPr>
      </p:pic>
      <p:sp>
        <p:nvSpPr>
          <p:cNvPr id="5" name="ZoneTexte 4"/>
          <p:cNvSpPr txBox="1"/>
          <p:nvPr/>
        </p:nvSpPr>
        <p:spPr>
          <a:xfrm>
            <a:off x="7374467" y="618071"/>
            <a:ext cx="4385733" cy="4524315"/>
          </a:xfrm>
          <a:prstGeom prst="rect">
            <a:avLst/>
          </a:prstGeom>
          <a:noFill/>
        </p:spPr>
        <p:txBody>
          <a:bodyPr wrap="square" rtlCol="0">
            <a:spAutoFit/>
          </a:bodyPr>
          <a:lstStyle/>
          <a:p>
            <a:r>
              <a:rPr lang="fr-CH" dirty="0" smtClean="0"/>
              <a:t>En étudiant </a:t>
            </a:r>
            <a:r>
              <a:rPr lang="fr-CH" b="1" dirty="0" smtClean="0"/>
              <a:t>l’effet des rayonnements non ionisants sur le système immunitaire</a:t>
            </a:r>
            <a:r>
              <a:rPr lang="fr-CH" dirty="0" smtClean="0"/>
              <a:t>, on a trouvé des résultats contradictoires. </a:t>
            </a:r>
            <a:r>
              <a:rPr lang="fr-CH" b="1" dirty="0" smtClean="0"/>
              <a:t>Explication :</a:t>
            </a:r>
            <a:r>
              <a:rPr lang="fr-CH" dirty="0" smtClean="0"/>
              <a:t> sur du </a:t>
            </a:r>
            <a:r>
              <a:rPr lang="fr-CH" dirty="0"/>
              <a:t>court terme </a:t>
            </a:r>
            <a:r>
              <a:rPr lang="fr-CH" dirty="0" smtClean="0"/>
              <a:t>le </a:t>
            </a:r>
            <a:r>
              <a:rPr lang="fr-CH" dirty="0"/>
              <a:t>système </a:t>
            </a:r>
            <a:r>
              <a:rPr lang="fr-CH" dirty="0" smtClean="0"/>
              <a:t>immunitaire est stimulé par les RNI, </a:t>
            </a:r>
            <a:r>
              <a:rPr lang="fr-CH" dirty="0"/>
              <a:t>alors que </a:t>
            </a:r>
            <a:r>
              <a:rPr lang="fr-CH" dirty="0" smtClean="0"/>
              <a:t>des </a:t>
            </a:r>
            <a:r>
              <a:rPr lang="fr-CH" dirty="0"/>
              <a:t>rayonnements sur du long terme l'inhibent. </a:t>
            </a:r>
            <a:r>
              <a:rPr lang="fr-CH" b="1" dirty="0"/>
              <a:t>On sait, en particulier pour les virus, comment ces radiations favorisent leur propagation et affaiblissent ainsi l'effet du système immunitaire </a:t>
            </a:r>
            <a:r>
              <a:rPr lang="fr-CH" dirty="0"/>
              <a:t>: les ondes électromagnétiques </a:t>
            </a:r>
            <a:r>
              <a:rPr lang="fr-CH" dirty="0" smtClean="0"/>
              <a:t>(RNI) ouvrent </a:t>
            </a:r>
            <a:r>
              <a:rPr lang="fr-CH" dirty="0"/>
              <a:t>les canaux calciques voltage-dépendants (VGCC), ce qui </a:t>
            </a:r>
            <a:r>
              <a:rPr lang="fr-CH" b="1" dirty="0"/>
              <a:t>favorise la réplication des virus</a:t>
            </a:r>
            <a:r>
              <a:rPr lang="fr-CH" dirty="0"/>
              <a:t>. Cela a </a:t>
            </a:r>
            <a:r>
              <a:rPr lang="fr-CH" dirty="0" smtClean="0"/>
              <a:t>été </a:t>
            </a:r>
            <a:r>
              <a:rPr lang="fr-CH" b="1" dirty="0"/>
              <a:t>confirmé expérimentalement </a:t>
            </a:r>
            <a:r>
              <a:rPr lang="fr-CH" dirty="0"/>
              <a:t>pour un </a:t>
            </a:r>
            <a:r>
              <a:rPr lang="fr-CH" dirty="0" smtClean="0"/>
              <a:t>coronavirus proche </a:t>
            </a:r>
            <a:r>
              <a:rPr lang="fr-CH" dirty="0"/>
              <a:t>parent du coronavirus </a:t>
            </a:r>
            <a:r>
              <a:rPr lang="fr-CH" dirty="0" smtClean="0"/>
              <a:t>SARS-CoV2. [ voir </a:t>
            </a:r>
            <a:r>
              <a:rPr lang="fr-CH" dirty="0" smtClean="0">
                <a:hlinkClick r:id="rId3"/>
              </a:rPr>
              <a:t>article complet</a:t>
            </a:r>
            <a:r>
              <a:rPr lang="fr-CH" dirty="0" smtClean="0"/>
              <a:t> en PDF ]</a:t>
            </a:r>
            <a:endParaRPr lang="fr-CH" dirty="0"/>
          </a:p>
        </p:txBody>
      </p:sp>
      <p:sp>
        <p:nvSpPr>
          <p:cNvPr id="6" name="ZoneTexte 5"/>
          <p:cNvSpPr txBox="1"/>
          <p:nvPr/>
        </p:nvSpPr>
        <p:spPr>
          <a:xfrm>
            <a:off x="577321" y="5325539"/>
            <a:ext cx="11199812" cy="923330"/>
          </a:xfrm>
          <a:prstGeom prst="rect">
            <a:avLst/>
          </a:prstGeom>
          <a:noFill/>
        </p:spPr>
        <p:txBody>
          <a:bodyPr wrap="square" rtlCol="0">
            <a:spAutoFit/>
          </a:bodyPr>
          <a:lstStyle/>
          <a:p>
            <a:r>
              <a:rPr lang="fr-CH" b="1" dirty="0" smtClean="0"/>
              <a:t>On </a:t>
            </a:r>
            <a:r>
              <a:rPr lang="fr-CH" b="1" dirty="0"/>
              <a:t>recommande particulièrement en période d’épidémie </a:t>
            </a:r>
            <a:r>
              <a:rPr lang="fr-CH" b="1" dirty="0" smtClean="0"/>
              <a:t>de </a:t>
            </a:r>
            <a:r>
              <a:rPr lang="fr-CH" b="1" dirty="0"/>
              <a:t>réduire autant que possible l'exposition à ces rayonnements, c'est-à-dire de se passer de téléphones sans </a:t>
            </a:r>
            <a:r>
              <a:rPr lang="fr-CH" b="1" dirty="0" smtClean="0"/>
              <a:t>fil DECT, </a:t>
            </a:r>
            <a:r>
              <a:rPr lang="fr-CH" b="1" dirty="0"/>
              <a:t>de WLAN (</a:t>
            </a:r>
            <a:r>
              <a:rPr lang="fr-CH" b="1" dirty="0" err="1"/>
              <a:t>WiFi</a:t>
            </a:r>
            <a:r>
              <a:rPr lang="fr-CH" b="1" dirty="0"/>
              <a:t>), de Bluetooth, </a:t>
            </a:r>
            <a:r>
              <a:rPr lang="fr-CH" b="1" dirty="0" smtClean="0"/>
              <a:t>et </a:t>
            </a:r>
            <a:r>
              <a:rPr lang="fr-CH" b="1" dirty="0"/>
              <a:t>de </a:t>
            </a:r>
            <a:r>
              <a:rPr lang="fr-CH" b="1" dirty="0" smtClean="0"/>
              <a:t>mettre </a:t>
            </a:r>
            <a:r>
              <a:rPr lang="fr-CH" b="1" dirty="0"/>
              <a:t>les téléphones mobiles en mode </a:t>
            </a:r>
            <a:r>
              <a:rPr lang="fr-CH" b="1" dirty="0" smtClean="0"/>
              <a:t>avion le plus souvent possible, ou au moins sans les données mobiles et pas sur soi.</a:t>
            </a:r>
            <a:endParaRPr lang="fr-CH" dirty="0"/>
          </a:p>
        </p:txBody>
      </p:sp>
      <p:sp>
        <p:nvSpPr>
          <p:cNvPr id="2" name="Rectangle 1"/>
          <p:cNvSpPr/>
          <p:nvPr/>
        </p:nvSpPr>
        <p:spPr>
          <a:xfrm>
            <a:off x="7306733" y="2301875"/>
            <a:ext cx="4470400" cy="283098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78472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19656" y="5096939"/>
            <a:ext cx="10954274" cy="1477328"/>
          </a:xfrm>
          <a:prstGeom prst="rect">
            <a:avLst/>
          </a:prstGeom>
          <a:noFill/>
        </p:spPr>
        <p:txBody>
          <a:bodyPr wrap="square" rtlCol="0">
            <a:spAutoFit/>
          </a:bodyPr>
          <a:lstStyle/>
          <a:p>
            <a:r>
              <a:rPr lang="fr-CH" b="1" dirty="0" smtClean="0"/>
              <a:t>Cette question revient très souvent </a:t>
            </a:r>
            <a:r>
              <a:rPr lang="fr-CH" dirty="0" smtClean="0"/>
              <a:t>! </a:t>
            </a:r>
            <a:r>
              <a:rPr lang="fr-CH" u="sng" dirty="0" smtClean="0"/>
              <a:t>Aucune étude n’est disponible pour le moment</a:t>
            </a:r>
            <a:r>
              <a:rPr lang="fr-CH" dirty="0" smtClean="0"/>
              <a:t>. </a:t>
            </a:r>
            <a:r>
              <a:rPr lang="fr-CH" b="1" dirty="0" smtClean="0">
                <a:solidFill>
                  <a:srgbClr val="FF0000"/>
                </a:solidFill>
              </a:rPr>
              <a:t>Hypothèse :</a:t>
            </a:r>
            <a:r>
              <a:rPr lang="fr-CH" dirty="0" smtClean="0"/>
              <a:t> on sait que le </a:t>
            </a:r>
            <a:r>
              <a:rPr lang="fr-CH" dirty="0" err="1" smtClean="0"/>
              <a:t>Covid</a:t>
            </a:r>
            <a:r>
              <a:rPr lang="fr-CH" dirty="0" smtClean="0"/>
              <a:t> provoque une inflammation des cellules endothéliales des vaisseaux sanguins, et des études ont montré un phénomène d’empilement des globules rouges en «rouleaux» lorsque le sujet est exposé à une certaine dose de rayonnements. Résultat, un épaississement du sang qui circule alors moins bien dans les vaisseaux capillaires, et comme le diamètre de ceux-ci est réduit par l’inflammation, une micro-thrombose peut en résulter. </a:t>
            </a:r>
            <a:r>
              <a:rPr lang="fr-CH" dirty="0" smtClean="0">
                <a:solidFill>
                  <a:srgbClr val="FF0000"/>
                </a:solidFill>
              </a:rPr>
              <a:t>A vérifier…!</a:t>
            </a:r>
            <a:endParaRPr lang="fr-CH" dirty="0">
              <a:solidFill>
                <a:srgbClr val="FF0000"/>
              </a:solidFill>
            </a:endParaRPr>
          </a:p>
        </p:txBody>
      </p:sp>
      <p:pic>
        <p:nvPicPr>
          <p:cNvPr id="1026" name="Picture 2" descr="Image of typical rouleaux structures for RBCs under no shear stresses and suspended in autologous plas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999" y="785788"/>
            <a:ext cx="4461016" cy="33903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omboses après le vaccin anti-Covid : comment l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52" y="785787"/>
            <a:ext cx="5143500" cy="3390900"/>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1"/>
          <p:cNvSpPr>
            <a:spLocks noGrp="1"/>
          </p:cNvSpPr>
          <p:nvPr>
            <p:ph type="title"/>
          </p:nvPr>
        </p:nvSpPr>
        <p:spPr>
          <a:xfrm>
            <a:off x="651929" y="155576"/>
            <a:ext cx="10922001" cy="710142"/>
          </a:xfrm>
        </p:spPr>
        <p:txBody>
          <a:bodyPr>
            <a:normAutofit/>
          </a:bodyPr>
          <a:lstStyle/>
          <a:p>
            <a:r>
              <a:rPr lang="fr-CH" sz="3500" b="1" dirty="0" smtClean="0"/>
              <a:t>Ondes électromagnétiques et </a:t>
            </a:r>
            <a:r>
              <a:rPr lang="fr-CH" sz="3500" b="1" dirty="0" err="1" smtClean="0"/>
              <a:t>Covid</a:t>
            </a:r>
            <a:r>
              <a:rPr lang="fr-CH" sz="3500" b="1" dirty="0" smtClean="0"/>
              <a:t>, y </a:t>
            </a:r>
            <a:r>
              <a:rPr lang="fr-CH" sz="3500" b="1" dirty="0" err="1" smtClean="0"/>
              <a:t>a-t-il</a:t>
            </a:r>
            <a:r>
              <a:rPr lang="fr-CH" sz="3500" b="1" dirty="0" smtClean="0"/>
              <a:t> un possible lien ?</a:t>
            </a:r>
            <a:endParaRPr lang="fr-CH" sz="3500" b="1" dirty="0"/>
          </a:p>
        </p:txBody>
      </p:sp>
      <p:pic>
        <p:nvPicPr>
          <p:cNvPr id="3" name="Image 2"/>
          <p:cNvPicPr>
            <a:picLocks noChangeAspect="1"/>
          </p:cNvPicPr>
          <p:nvPr/>
        </p:nvPicPr>
        <p:blipFill>
          <a:blip r:embed="rId4"/>
          <a:stretch>
            <a:fillRect/>
          </a:stretch>
        </p:blipFill>
        <p:spPr>
          <a:xfrm>
            <a:off x="1043252" y="3134752"/>
            <a:ext cx="1505311" cy="1537733"/>
          </a:xfrm>
          <a:prstGeom prst="rect">
            <a:avLst/>
          </a:prstGeom>
        </p:spPr>
      </p:pic>
      <p:sp>
        <p:nvSpPr>
          <p:cNvPr id="8" name="Flèche droite 7"/>
          <p:cNvSpPr/>
          <p:nvPr/>
        </p:nvSpPr>
        <p:spPr>
          <a:xfrm rot="20504926">
            <a:off x="2122978" y="3274493"/>
            <a:ext cx="1637379" cy="413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ZoneTexte 9"/>
          <p:cNvSpPr txBox="1"/>
          <p:nvPr/>
        </p:nvSpPr>
        <p:spPr>
          <a:xfrm>
            <a:off x="2253288" y="4303153"/>
            <a:ext cx="2871162" cy="400110"/>
          </a:xfrm>
          <a:prstGeom prst="rect">
            <a:avLst/>
          </a:prstGeom>
          <a:noFill/>
        </p:spPr>
        <p:txBody>
          <a:bodyPr wrap="square" rtlCol="0">
            <a:spAutoFit/>
          </a:bodyPr>
          <a:lstStyle/>
          <a:p>
            <a:r>
              <a:rPr lang="fr-CH" sz="2000" b="1" dirty="0" smtClean="0"/>
              <a:t>Coronavirus SARS-CoV2</a:t>
            </a:r>
            <a:endParaRPr lang="fr-CH" sz="2000" b="1" dirty="0"/>
          </a:p>
        </p:txBody>
      </p:sp>
      <p:sp>
        <p:nvSpPr>
          <p:cNvPr id="15" name="ZoneTexte 14"/>
          <p:cNvSpPr txBox="1"/>
          <p:nvPr/>
        </p:nvSpPr>
        <p:spPr>
          <a:xfrm>
            <a:off x="932357" y="849221"/>
            <a:ext cx="4173393" cy="461665"/>
          </a:xfrm>
          <a:prstGeom prst="rect">
            <a:avLst/>
          </a:prstGeom>
          <a:noFill/>
        </p:spPr>
        <p:txBody>
          <a:bodyPr wrap="square" rtlCol="0">
            <a:spAutoFit/>
          </a:bodyPr>
          <a:lstStyle/>
          <a:p>
            <a:r>
              <a:rPr lang="fr-CH" sz="2400" b="1" dirty="0" smtClean="0">
                <a:solidFill>
                  <a:schemeClr val="bg1"/>
                </a:solidFill>
              </a:rPr>
              <a:t>Vaisseau sanguin</a:t>
            </a:r>
            <a:endParaRPr lang="fr-CH" sz="2400" b="1" dirty="0">
              <a:solidFill>
                <a:schemeClr val="bg1"/>
              </a:solidFill>
            </a:endParaRPr>
          </a:p>
        </p:txBody>
      </p:sp>
      <p:sp>
        <p:nvSpPr>
          <p:cNvPr id="17" name="ZoneTexte 16"/>
          <p:cNvSpPr txBox="1"/>
          <p:nvPr/>
        </p:nvSpPr>
        <p:spPr>
          <a:xfrm>
            <a:off x="7458075" y="4303153"/>
            <a:ext cx="4040940" cy="400110"/>
          </a:xfrm>
          <a:prstGeom prst="rect">
            <a:avLst/>
          </a:prstGeom>
          <a:noFill/>
        </p:spPr>
        <p:txBody>
          <a:bodyPr wrap="square" rtlCol="0">
            <a:spAutoFit/>
          </a:bodyPr>
          <a:lstStyle/>
          <a:p>
            <a:r>
              <a:rPr lang="fr-CH" sz="2000" b="1" dirty="0" smtClean="0"/>
              <a:t>«Rouleaux» de globules rouges</a:t>
            </a:r>
            <a:endParaRPr lang="fr-CH" sz="2000" b="1" dirty="0"/>
          </a:p>
        </p:txBody>
      </p:sp>
      <p:sp>
        <p:nvSpPr>
          <p:cNvPr id="18" name="Flèche gauche 17"/>
          <p:cNvSpPr/>
          <p:nvPr/>
        </p:nvSpPr>
        <p:spPr>
          <a:xfrm rot="10800000">
            <a:off x="7915385" y="3050929"/>
            <a:ext cx="1273458" cy="40957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Ellipse 11"/>
          <p:cNvSpPr/>
          <p:nvPr/>
        </p:nvSpPr>
        <p:spPr>
          <a:xfrm>
            <a:off x="2011726" y="1823016"/>
            <a:ext cx="2131295" cy="10577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Ellipse 19"/>
          <p:cNvSpPr/>
          <p:nvPr/>
        </p:nvSpPr>
        <p:spPr>
          <a:xfrm rot="19836804">
            <a:off x="3092102" y="2633083"/>
            <a:ext cx="1726779" cy="79318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Ellipse 20"/>
          <p:cNvSpPr/>
          <p:nvPr/>
        </p:nvSpPr>
        <p:spPr>
          <a:xfrm rot="1561483">
            <a:off x="1649516" y="1781320"/>
            <a:ext cx="3629952" cy="193406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942" y="2223045"/>
            <a:ext cx="2911467" cy="2911467"/>
          </a:xfrm>
          <a:prstGeom prst="rect">
            <a:avLst/>
          </a:prstGeom>
        </p:spPr>
      </p:pic>
      <p:sp>
        <p:nvSpPr>
          <p:cNvPr id="9" name="Flèche gauche 8"/>
          <p:cNvSpPr/>
          <p:nvPr/>
        </p:nvSpPr>
        <p:spPr>
          <a:xfrm>
            <a:off x="3984979" y="1824070"/>
            <a:ext cx="5216172" cy="409575"/>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ZoneTexte 15"/>
          <p:cNvSpPr txBox="1"/>
          <p:nvPr/>
        </p:nvSpPr>
        <p:spPr>
          <a:xfrm rot="19839208">
            <a:off x="3005246" y="3284702"/>
            <a:ext cx="2412860" cy="461665"/>
          </a:xfrm>
          <a:prstGeom prst="rect">
            <a:avLst/>
          </a:prstGeom>
          <a:noFill/>
        </p:spPr>
        <p:txBody>
          <a:bodyPr wrap="square" rtlCol="0">
            <a:spAutoFit/>
          </a:bodyPr>
          <a:lstStyle/>
          <a:p>
            <a:r>
              <a:rPr lang="fr-CH" sz="2400" b="1" dirty="0" smtClean="0">
                <a:solidFill>
                  <a:schemeClr val="bg1"/>
                </a:solidFill>
              </a:rPr>
              <a:t>INFLAMMATION</a:t>
            </a:r>
            <a:endParaRPr lang="fr-CH" sz="2400" b="1" dirty="0">
              <a:solidFill>
                <a:schemeClr val="bg1"/>
              </a:solidFill>
            </a:endParaRPr>
          </a:p>
        </p:txBody>
      </p:sp>
      <p:sp>
        <p:nvSpPr>
          <p:cNvPr id="13" name="ZoneTexte 12"/>
          <p:cNvSpPr txBox="1"/>
          <p:nvPr/>
        </p:nvSpPr>
        <p:spPr>
          <a:xfrm>
            <a:off x="3410952" y="1230757"/>
            <a:ext cx="2991555" cy="584775"/>
          </a:xfrm>
          <a:prstGeom prst="rect">
            <a:avLst/>
          </a:prstGeom>
          <a:noFill/>
        </p:spPr>
        <p:txBody>
          <a:bodyPr wrap="square" rtlCol="0">
            <a:spAutoFit/>
          </a:bodyPr>
          <a:lstStyle/>
          <a:p>
            <a:r>
              <a:rPr lang="fr-CH" sz="3200" b="1" dirty="0" smtClean="0">
                <a:solidFill>
                  <a:srgbClr val="FF0000"/>
                </a:solidFill>
              </a:rPr>
              <a:t>THROMBOSE</a:t>
            </a:r>
            <a:endParaRPr lang="fr-CH" sz="3200" b="1" dirty="0">
              <a:solidFill>
                <a:srgbClr val="FF0000"/>
              </a:solidFill>
            </a:endParaRPr>
          </a:p>
        </p:txBody>
      </p:sp>
    </p:spTree>
    <p:extLst>
      <p:ext uri="{BB962C8B-B14F-4D97-AF65-F5344CB8AC3E}">
        <p14:creationId xmlns:p14="http://schemas.microsoft.com/office/powerpoint/2010/main" val="17989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heel(1)">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1500"/>
                            </p:stCondLst>
                            <p:childTnLst>
                              <p:par>
                                <p:cTn id="29" presetID="21" presetClass="entr" presetSubtype="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1)">
                                      <p:cBhvr>
                                        <p:cTn id="31" dur="2000"/>
                                        <p:tgtEl>
                                          <p:spTgt spid="20"/>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2000" fill="hold"/>
                                        <p:tgtEl>
                                          <p:spTgt spid="7"/>
                                        </p:tgtEl>
                                        <p:attrNameLst>
                                          <p:attrName>ppt_w</p:attrName>
                                        </p:attrNameLst>
                                      </p:cBhvr>
                                      <p:tavLst>
                                        <p:tav tm="0">
                                          <p:val>
                                            <p:fltVal val="0"/>
                                          </p:val>
                                        </p:tav>
                                        <p:tav tm="100000">
                                          <p:val>
                                            <p:strVal val="#ppt_w"/>
                                          </p:val>
                                        </p:tav>
                                      </p:tavLst>
                                    </p:anim>
                                    <p:anim calcmode="lin" valueType="num">
                                      <p:cBhvr>
                                        <p:cTn id="43" dur="2000" fill="hold"/>
                                        <p:tgtEl>
                                          <p:spTgt spid="7"/>
                                        </p:tgtEl>
                                        <p:attrNameLst>
                                          <p:attrName>ppt_h</p:attrName>
                                        </p:attrNameLst>
                                      </p:cBhvr>
                                      <p:tavLst>
                                        <p:tav tm="0">
                                          <p:val>
                                            <p:fltVal val="0"/>
                                          </p:val>
                                        </p:tav>
                                        <p:tav tm="100000">
                                          <p:val>
                                            <p:strVal val="#ppt_h"/>
                                          </p:val>
                                        </p:tav>
                                      </p:tavLst>
                                    </p:anim>
                                    <p:animEffect transition="in" filter="fade">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wheel(1)">
                                      <p:cBhvr>
                                        <p:cTn id="49" dur="2000"/>
                                        <p:tgtEl>
                                          <p:spTgt spid="1026"/>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wipe(left)">
                                      <p:cBhvr>
                                        <p:cTn id="53" dur="500"/>
                                        <p:tgtEl>
                                          <p:spTgt spid="17">
                                            <p:txEl>
                                              <p:pRg st="0" end="0"/>
                                            </p:txEl>
                                          </p:spTgt>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par>
                          <p:cTn id="58" fill="hold">
                            <p:stCondLst>
                              <p:cond delay="3000"/>
                            </p:stCondLst>
                            <p:childTnLst>
                              <p:par>
                                <p:cTn id="59" presetID="22" presetClass="entr" presetSubtype="2"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right)">
                                      <p:cBhvr>
                                        <p:cTn id="61" dur="500"/>
                                        <p:tgtEl>
                                          <p:spTgt spid="9"/>
                                        </p:tgtEl>
                                      </p:cBhvr>
                                    </p:animEffect>
                                  </p:childTnLst>
                                </p:cTn>
                              </p:par>
                            </p:childTnLst>
                          </p:cTn>
                        </p:par>
                        <p:par>
                          <p:cTn id="62" fill="hold">
                            <p:stCondLst>
                              <p:cond delay="3500"/>
                            </p:stCondLst>
                            <p:childTnLst>
                              <p:par>
                                <p:cTn id="63" presetID="21" presetClass="entr" presetSubtype="1"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heel(1)">
                                      <p:cBhvr>
                                        <p:cTn id="65" dur="20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heel(1)">
                                      <p:cBhvr>
                                        <p:cTn id="70" dur="2000"/>
                                        <p:tgtEl>
                                          <p:spTgt spid="21"/>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left)">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8" grpId="0" animBg="1"/>
      <p:bldP spid="12" grpId="0" animBg="1"/>
      <p:bldP spid="20" grpId="0" animBg="1"/>
      <p:bldP spid="21" grpId="0" animBg="1"/>
      <p:bldP spid="9" grpId="0" animBg="1"/>
      <p:bldP spid="1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14" y="301094"/>
            <a:ext cx="6320896" cy="6300138"/>
          </a:xfrm>
          <a:prstGeom prst="rect">
            <a:avLst/>
          </a:prstGeom>
        </p:spPr>
      </p:pic>
      <p:sp>
        <p:nvSpPr>
          <p:cNvPr id="7" name="ZoneTexte 6"/>
          <p:cNvSpPr txBox="1"/>
          <p:nvPr/>
        </p:nvSpPr>
        <p:spPr>
          <a:xfrm>
            <a:off x="702731" y="120371"/>
            <a:ext cx="5494867" cy="923330"/>
          </a:xfrm>
          <a:prstGeom prst="rect">
            <a:avLst/>
          </a:prstGeom>
          <a:noFill/>
        </p:spPr>
        <p:txBody>
          <a:bodyPr wrap="square" rtlCol="0">
            <a:spAutoFit/>
          </a:bodyPr>
          <a:lstStyle/>
          <a:p>
            <a:r>
              <a:rPr lang="fr-CH" sz="5400" dirty="0"/>
              <a:t>Pourquoi la «5G» ?</a:t>
            </a:r>
          </a:p>
        </p:txBody>
      </p:sp>
      <p:sp>
        <p:nvSpPr>
          <p:cNvPr id="8" name="ZoneTexte 7"/>
          <p:cNvSpPr txBox="1"/>
          <p:nvPr/>
        </p:nvSpPr>
        <p:spPr>
          <a:xfrm>
            <a:off x="711198" y="1159937"/>
            <a:ext cx="5147733" cy="4380686"/>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fr-CH" sz="2200" dirty="0"/>
              <a:t>Volonté de «</a:t>
            </a:r>
            <a:r>
              <a:rPr lang="fr-CH" sz="2200" b="1" dirty="0"/>
              <a:t>connecter tout le monde</a:t>
            </a:r>
            <a:r>
              <a:rPr lang="fr-CH" sz="2200" dirty="0"/>
              <a:t>»</a:t>
            </a:r>
          </a:p>
          <a:p>
            <a:pPr marL="285750" indent="-285750">
              <a:spcAft>
                <a:spcPts val="400"/>
              </a:spcAft>
              <a:buFont typeface="Arial" panose="020B0604020202020204" pitchFamily="34" charset="0"/>
              <a:buChar char="•"/>
            </a:pPr>
            <a:r>
              <a:rPr lang="fr-CH" sz="2200" dirty="0"/>
              <a:t>Volonté de </a:t>
            </a:r>
            <a:r>
              <a:rPr lang="fr-CH" sz="2200" b="1" dirty="0"/>
              <a:t>connecter des objets </a:t>
            </a:r>
            <a:r>
              <a:rPr lang="fr-CH" sz="2200" dirty="0"/>
              <a:t>(IoT)</a:t>
            </a:r>
          </a:p>
          <a:p>
            <a:pPr marL="285750" indent="-285750">
              <a:spcAft>
                <a:spcPts val="400"/>
              </a:spcAft>
              <a:buFont typeface="Arial" panose="020B0604020202020204" pitchFamily="34" charset="0"/>
              <a:buChar char="•"/>
            </a:pPr>
            <a:r>
              <a:rPr lang="fr-CH" sz="2200" b="1" dirty="0"/>
              <a:t>Augmenter les débits </a:t>
            </a:r>
            <a:r>
              <a:rPr lang="fr-CH" sz="2200" dirty="0"/>
              <a:t>pour permettre</a:t>
            </a:r>
            <a:br>
              <a:rPr lang="fr-CH" sz="2200" dirty="0"/>
            </a:br>
            <a:r>
              <a:rPr lang="fr-CH" sz="2200" dirty="0"/>
              <a:t>la transmission de vidéos haute définition et une </a:t>
            </a:r>
            <a:r>
              <a:rPr lang="fr-CH" sz="2200" b="1" dirty="0"/>
              <a:t>masse de données </a:t>
            </a:r>
            <a:r>
              <a:rPr lang="fr-CH" sz="2200" dirty="0"/>
              <a:t>diverses</a:t>
            </a:r>
          </a:p>
          <a:p>
            <a:pPr marL="285750" indent="-285750">
              <a:spcAft>
                <a:spcPts val="400"/>
              </a:spcAft>
              <a:buFont typeface="Arial" panose="020B0604020202020204" pitchFamily="34" charset="0"/>
              <a:buChar char="•"/>
            </a:pPr>
            <a:r>
              <a:rPr lang="fr-CH" sz="2200" dirty="0"/>
              <a:t>Pouvoir </a:t>
            </a:r>
            <a:r>
              <a:rPr lang="fr-CH" sz="2200" b="1" dirty="0"/>
              <a:t>servir plus de clients</a:t>
            </a:r>
          </a:p>
          <a:p>
            <a:pPr marL="285750" indent="-285750">
              <a:spcAft>
                <a:spcPts val="400"/>
              </a:spcAft>
              <a:buFont typeface="Arial" panose="020B0604020202020204" pitchFamily="34" charset="0"/>
              <a:buChar char="•"/>
            </a:pPr>
            <a:r>
              <a:rPr lang="fr-CH" sz="2200" b="1" dirty="0"/>
              <a:t>Réduire </a:t>
            </a:r>
            <a:r>
              <a:rPr lang="fr-CH" sz="2200" dirty="0"/>
              <a:t>fortement</a:t>
            </a:r>
            <a:r>
              <a:rPr lang="fr-CH" sz="2200" b="1" dirty="0"/>
              <a:t> </a:t>
            </a:r>
            <a:r>
              <a:rPr lang="fr-CH" sz="2200" dirty="0"/>
              <a:t>le</a:t>
            </a:r>
            <a:r>
              <a:rPr lang="fr-CH" sz="2200" b="1" dirty="0"/>
              <a:t> temps de réponse</a:t>
            </a:r>
            <a:r>
              <a:rPr lang="fr-CH" sz="2200" dirty="0"/>
              <a:t/>
            </a:r>
            <a:br>
              <a:rPr lang="fr-CH" sz="2200" dirty="0"/>
            </a:br>
            <a:r>
              <a:rPr lang="fr-CH" sz="2200" dirty="0"/>
              <a:t>du réseau pour permettre des </a:t>
            </a:r>
            <a:r>
              <a:rPr lang="fr-CH" sz="2200" b="1" dirty="0"/>
              <a:t>services en temps réel</a:t>
            </a:r>
            <a:r>
              <a:rPr lang="fr-CH" sz="2200" dirty="0"/>
              <a:t> : voitures connectées, opérations chirurgicales à distance, </a:t>
            </a:r>
            <a:r>
              <a:rPr lang="fr-CH" sz="2200" dirty="0" err="1"/>
              <a:t>etc</a:t>
            </a:r>
            <a:endParaRPr lang="fr-CH" sz="2200" dirty="0"/>
          </a:p>
          <a:p>
            <a:pPr marL="285750" indent="-285750">
              <a:buFont typeface="Arial" panose="020B0604020202020204" pitchFamily="34" charset="0"/>
              <a:buChar char="•"/>
            </a:pPr>
            <a:endParaRPr lang="fr-CH" sz="2000" dirty="0"/>
          </a:p>
        </p:txBody>
      </p:sp>
      <p:sp>
        <p:nvSpPr>
          <p:cNvPr id="9" name="ZoneTexte 8"/>
          <p:cNvSpPr txBox="1"/>
          <p:nvPr/>
        </p:nvSpPr>
        <p:spPr>
          <a:xfrm>
            <a:off x="702731" y="5376334"/>
            <a:ext cx="5562602" cy="1077218"/>
          </a:xfrm>
          <a:prstGeom prst="rect">
            <a:avLst/>
          </a:prstGeom>
          <a:noFill/>
        </p:spPr>
        <p:txBody>
          <a:bodyPr wrap="square" rtlCol="0">
            <a:spAutoFit/>
          </a:bodyPr>
          <a:lstStyle/>
          <a:p>
            <a:r>
              <a:rPr lang="fr-CH" sz="3200" dirty="0"/>
              <a:t>Vitesse : </a:t>
            </a:r>
            <a:r>
              <a:rPr lang="fr-CH" sz="3200" dirty="0" smtClean="0"/>
              <a:t>~20 </a:t>
            </a:r>
            <a:r>
              <a:rPr lang="fr-CH" sz="3200" dirty="0"/>
              <a:t>Gb/s (descendant)</a:t>
            </a:r>
            <a:br>
              <a:rPr lang="fr-CH" sz="3200" dirty="0"/>
            </a:br>
            <a:r>
              <a:rPr lang="fr-CH" sz="3200" dirty="0"/>
              <a:t>Latence : </a:t>
            </a:r>
            <a:r>
              <a:rPr lang="fr-CH" sz="3200" dirty="0" smtClean="0"/>
              <a:t>~2ms  </a:t>
            </a:r>
            <a:r>
              <a:rPr lang="fr-CH" sz="3200" dirty="0"/>
              <a:t>(5G à &gt; </a:t>
            </a:r>
            <a:r>
              <a:rPr lang="fr-CH" sz="3200" dirty="0">
                <a:solidFill>
                  <a:srgbClr val="FF0000"/>
                </a:solidFill>
              </a:rPr>
              <a:t>20GHz</a:t>
            </a:r>
            <a:r>
              <a:rPr lang="fr-CH" sz="3200" dirty="0"/>
              <a:t>)</a:t>
            </a:r>
          </a:p>
        </p:txBody>
      </p:sp>
      <p:grpSp>
        <p:nvGrpSpPr>
          <p:cNvPr id="5" name="Groupe 4"/>
          <p:cNvGrpSpPr/>
          <p:nvPr/>
        </p:nvGrpSpPr>
        <p:grpSpPr>
          <a:xfrm>
            <a:off x="53586" y="5304644"/>
            <a:ext cx="6079065" cy="1262270"/>
            <a:chOff x="3612230" y="4459076"/>
            <a:chExt cx="6079065" cy="1262270"/>
          </a:xfrm>
        </p:grpSpPr>
        <p:sp>
          <p:nvSpPr>
            <p:cNvPr id="2" name="Rectangle 1">
              <a:extLst>
                <a:ext uri="{FF2B5EF4-FFF2-40B4-BE49-F238E27FC236}">
                  <a16:creationId xmlns="" xmlns:a16="http://schemas.microsoft.com/office/drawing/2014/main" id="{0AE8FB0C-1917-934F-AE64-4E3C32265BBD}"/>
                </a:ext>
              </a:extLst>
            </p:cNvPr>
            <p:cNvSpPr/>
            <p:nvPr/>
          </p:nvSpPr>
          <p:spPr>
            <a:xfrm>
              <a:off x="3612230" y="4459076"/>
              <a:ext cx="6079065" cy="1262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 xmlns:a16="http://schemas.microsoft.com/office/drawing/2014/main" id="{81AE2E72-27BB-0848-A27E-EAE1633A4602}"/>
                </a:ext>
              </a:extLst>
            </p:cNvPr>
            <p:cNvSpPr txBox="1"/>
            <p:nvPr/>
          </p:nvSpPr>
          <p:spPr>
            <a:xfrm>
              <a:off x="4271104" y="4537245"/>
              <a:ext cx="5393269" cy="1077218"/>
            </a:xfrm>
            <a:prstGeom prst="rect">
              <a:avLst/>
            </a:prstGeom>
            <a:noFill/>
          </p:spPr>
          <p:txBody>
            <a:bodyPr wrap="square" rtlCol="0">
              <a:spAutoFit/>
            </a:bodyPr>
            <a:lstStyle/>
            <a:p>
              <a:r>
                <a:rPr lang="fr-CH" sz="3200" dirty="0"/>
                <a:t>Vitesse : </a:t>
              </a:r>
              <a:r>
                <a:rPr lang="fr-CH" sz="3200" dirty="0" smtClean="0"/>
                <a:t>~2 </a:t>
              </a:r>
              <a:r>
                <a:rPr lang="fr-CH" sz="3200" dirty="0"/>
                <a:t>Gb/s (descendant)</a:t>
              </a:r>
              <a:br>
                <a:rPr lang="fr-CH" sz="3200" dirty="0"/>
              </a:br>
              <a:r>
                <a:rPr lang="fr-CH" sz="3200" dirty="0"/>
                <a:t>Latence : ~20ms  (5G à &lt; 4GHz)</a:t>
              </a:r>
            </a:p>
          </p:txBody>
        </p:sp>
      </p:grpSp>
      <p:sp>
        <p:nvSpPr>
          <p:cNvPr id="3" name="Ellipse 2"/>
          <p:cNvSpPr/>
          <p:nvPr/>
        </p:nvSpPr>
        <p:spPr>
          <a:xfrm>
            <a:off x="7623109" y="531326"/>
            <a:ext cx="2248679" cy="148408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6389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 calcmode="lin" valueType="num">
                                      <p:cBhvr additive="base">
                                        <p:cTn id="2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additive="base">
                                        <p:cTn id="2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 calcmode="lin" valueType="num">
                                      <p:cBhvr additive="base">
                                        <p:cTn id="3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 calcmode="lin" valueType="num">
                                      <p:cBhvr additive="base">
                                        <p:cTn id="4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250"/>
                                        <p:tgtEl>
                                          <p:spTgt spid="9"/>
                                        </p:tgtEl>
                                        <p:attrNameLst>
                                          <p:attrName>ppt_y</p:attrName>
                                        </p:attrNameLst>
                                      </p:cBhvr>
                                      <p:tavLst>
                                        <p:tav tm="0">
                                          <p:val>
                                            <p:strVal val="#ppt_y+#ppt_h*1.125000"/>
                                          </p:val>
                                        </p:tav>
                                        <p:tav tm="100000">
                                          <p:val>
                                            <p:strVal val="#ppt_y"/>
                                          </p:val>
                                        </p:tav>
                                      </p:tavLst>
                                    </p:anim>
                                    <p:animEffect transition="in" filter="wipe(up)">
                                      <p:cBhvr>
                                        <p:cTn id="47" dur="125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213" y="2100900"/>
            <a:ext cx="10058400" cy="1684160"/>
          </a:xfrm>
          <a:prstGeom prst="rect">
            <a:avLst/>
          </a:prstGeom>
        </p:spPr>
      </p:pic>
      <p:sp>
        <p:nvSpPr>
          <p:cNvPr id="2" name="Titre 1"/>
          <p:cNvSpPr>
            <a:spLocks noGrp="1"/>
          </p:cNvSpPr>
          <p:nvPr>
            <p:ph type="title"/>
          </p:nvPr>
        </p:nvSpPr>
        <p:spPr>
          <a:xfrm>
            <a:off x="838200" y="90805"/>
            <a:ext cx="10515600" cy="1325563"/>
          </a:xfrm>
        </p:spPr>
        <p:txBody>
          <a:bodyPr/>
          <a:lstStyle/>
          <a:p>
            <a:r>
              <a:rPr lang="fr-CH" dirty="0"/>
              <a:t>Niveau d’intensité des ondes et risques santé</a:t>
            </a:r>
          </a:p>
        </p:txBody>
      </p:sp>
      <p:sp>
        <p:nvSpPr>
          <p:cNvPr id="5" name="ZoneTexte 4"/>
          <p:cNvSpPr txBox="1"/>
          <p:nvPr/>
        </p:nvSpPr>
        <p:spPr>
          <a:xfrm>
            <a:off x="838200" y="4497858"/>
            <a:ext cx="10380133" cy="2769989"/>
          </a:xfrm>
          <a:prstGeom prst="rect">
            <a:avLst/>
          </a:prstGeom>
          <a:noFill/>
        </p:spPr>
        <p:txBody>
          <a:bodyPr wrap="square" rtlCol="0">
            <a:spAutoFit/>
          </a:bodyPr>
          <a:lstStyle/>
          <a:p>
            <a:r>
              <a:rPr lang="fr-CH" sz="2000" b="1" dirty="0"/>
              <a:t>Sources :</a:t>
            </a:r>
          </a:p>
          <a:p>
            <a:pPr marL="285750" indent="-285750">
              <a:buFont typeface="Arial" panose="020B0604020202020204" pitchFamily="34" charset="0"/>
              <a:buChar char="•"/>
            </a:pPr>
            <a:r>
              <a:rPr lang="fr-CH" sz="2000" dirty="0"/>
              <a:t>Conclusions du rapport «</a:t>
            </a:r>
            <a:r>
              <a:rPr lang="fr-CH" sz="2000" dirty="0" err="1">
                <a:hlinkClick r:id="rId3"/>
              </a:rPr>
              <a:t>BioInitiative</a:t>
            </a:r>
            <a:r>
              <a:rPr lang="fr-CH" sz="2000" dirty="0">
                <a:hlinkClick r:id="rId3"/>
              </a:rPr>
              <a:t> 2012</a:t>
            </a:r>
            <a:r>
              <a:rPr lang="fr-CH" sz="2000" dirty="0"/>
              <a:t>»</a:t>
            </a:r>
          </a:p>
          <a:p>
            <a:pPr marL="285750" indent="-285750">
              <a:buFont typeface="Arial" panose="020B0604020202020204" pitchFamily="34" charset="0"/>
              <a:buChar char="•"/>
            </a:pPr>
            <a:r>
              <a:rPr lang="fr-CH" sz="2000" dirty="0">
                <a:hlinkClick r:id="rId4"/>
              </a:rPr>
              <a:t>Valeurs limites pour les ondes EM</a:t>
            </a:r>
            <a:r>
              <a:rPr lang="fr-CH" sz="2000" dirty="0"/>
              <a:t> selon l’institut allemand «</a:t>
            </a:r>
            <a:r>
              <a:rPr lang="fr-CH" sz="2000" dirty="0" err="1"/>
              <a:t>Baubiologie</a:t>
            </a:r>
            <a:r>
              <a:rPr lang="fr-CH" sz="2000" dirty="0"/>
              <a:t>»</a:t>
            </a:r>
          </a:p>
          <a:p>
            <a:pPr marL="285750" indent="-285750">
              <a:buFont typeface="Arial" panose="020B0604020202020204" pitchFamily="34" charset="0"/>
              <a:buChar char="•"/>
            </a:pPr>
            <a:r>
              <a:rPr lang="fr-CH" sz="2000" dirty="0">
                <a:hlinkClick r:id="rId5"/>
              </a:rPr>
              <a:t>Recommandations de l’«EUROPAEM» </a:t>
            </a:r>
            <a:r>
              <a:rPr lang="fr-CH" sz="2000" dirty="0"/>
              <a:t>(</a:t>
            </a:r>
            <a:r>
              <a:rPr lang="fr-CH" sz="2000" dirty="0" err="1"/>
              <a:t>European</a:t>
            </a:r>
            <a:r>
              <a:rPr lang="fr-CH" sz="2000" dirty="0"/>
              <a:t> </a:t>
            </a:r>
            <a:r>
              <a:rPr lang="fr-CH" sz="2000" dirty="0" err="1"/>
              <a:t>Academy</a:t>
            </a:r>
            <a:r>
              <a:rPr lang="fr-CH" sz="2000" dirty="0"/>
              <a:t> for </a:t>
            </a:r>
            <a:r>
              <a:rPr lang="fr-CH" sz="2000" dirty="0" err="1"/>
              <a:t>Environmental</a:t>
            </a:r>
            <a:r>
              <a:rPr lang="fr-CH" sz="2000" dirty="0"/>
              <a:t> </a:t>
            </a:r>
            <a:r>
              <a:rPr lang="fr-CH" sz="2000" dirty="0" err="1"/>
              <a:t>Medicine</a:t>
            </a:r>
            <a:r>
              <a:rPr lang="fr-CH" sz="2000" dirty="0"/>
              <a:t>)</a:t>
            </a:r>
          </a:p>
          <a:p>
            <a:pPr marL="285750" indent="-285750">
              <a:buFont typeface="Arial" panose="020B0604020202020204" pitchFamily="34" charset="0"/>
              <a:buChar char="•"/>
            </a:pPr>
            <a:r>
              <a:rPr lang="fr-CH" sz="2000" dirty="0">
                <a:hlinkClick r:id="rId6"/>
              </a:rPr>
              <a:t>Résolution n°1815 du Conseil de l’Europe </a:t>
            </a:r>
            <a:r>
              <a:rPr lang="fr-CH" sz="2000" dirty="0"/>
              <a:t>(2011)</a:t>
            </a:r>
          </a:p>
          <a:p>
            <a:pPr marL="285750" indent="-285750">
              <a:buFont typeface="Arial" panose="020B0604020202020204" pitchFamily="34" charset="0"/>
              <a:buChar char="•"/>
            </a:pPr>
            <a:r>
              <a:rPr lang="fr-CH" sz="2000" dirty="0"/>
              <a:t>Livre de Carl de Miranda : «Réduire les ondes électromagnétiques»</a:t>
            </a:r>
          </a:p>
          <a:p>
            <a:pPr marL="285750" indent="-285750">
              <a:buFont typeface="Arial" panose="020B0604020202020204" pitchFamily="34" charset="0"/>
              <a:buChar char="•"/>
            </a:pPr>
            <a:endParaRPr lang="fr-CH" dirty="0"/>
          </a:p>
          <a:p>
            <a:endParaRPr lang="fr-CH" dirty="0"/>
          </a:p>
          <a:p>
            <a:endParaRPr lang="fr-CH" dirty="0"/>
          </a:p>
        </p:txBody>
      </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3618" y="3846538"/>
            <a:ext cx="685800" cy="480060"/>
          </a:xfrm>
          <a:prstGeom prst="rect">
            <a:avLst/>
          </a:prstGeom>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8468" y="3674665"/>
            <a:ext cx="708623" cy="651933"/>
          </a:xfrm>
          <a:prstGeom prst="rect">
            <a:avLst/>
          </a:prstGeom>
        </p:spPr>
      </p:pic>
      <p:sp>
        <p:nvSpPr>
          <p:cNvPr id="4" name="ZoneTexte 3"/>
          <p:cNvSpPr txBox="1"/>
          <p:nvPr/>
        </p:nvSpPr>
        <p:spPr>
          <a:xfrm>
            <a:off x="6804152" y="1632732"/>
            <a:ext cx="1659466" cy="369332"/>
          </a:xfrm>
          <a:prstGeom prst="rect">
            <a:avLst/>
          </a:prstGeom>
          <a:noFill/>
        </p:spPr>
        <p:txBody>
          <a:bodyPr wrap="square" rtlCol="0">
            <a:spAutoFit/>
          </a:bodyPr>
          <a:lstStyle/>
          <a:p>
            <a:r>
              <a:rPr lang="fr-CH" dirty="0"/>
              <a:t>NORME SUISSE</a:t>
            </a:r>
          </a:p>
        </p:txBody>
      </p:sp>
      <p:sp>
        <p:nvSpPr>
          <p:cNvPr id="9" name="Flèche vers le bas 8"/>
          <p:cNvSpPr/>
          <p:nvPr/>
        </p:nvSpPr>
        <p:spPr>
          <a:xfrm>
            <a:off x="8328150" y="1657435"/>
            <a:ext cx="254000" cy="506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ZoneTexte 9"/>
          <p:cNvSpPr txBox="1"/>
          <p:nvPr/>
        </p:nvSpPr>
        <p:spPr>
          <a:xfrm>
            <a:off x="9430082" y="1631113"/>
            <a:ext cx="1659466" cy="369332"/>
          </a:xfrm>
          <a:prstGeom prst="rect">
            <a:avLst/>
          </a:prstGeom>
          <a:noFill/>
        </p:spPr>
        <p:txBody>
          <a:bodyPr wrap="square" rtlCol="0">
            <a:spAutoFit/>
          </a:bodyPr>
          <a:lstStyle/>
          <a:p>
            <a:r>
              <a:rPr lang="fr-CH" dirty="0"/>
              <a:t>NORME ICNIRP</a:t>
            </a:r>
          </a:p>
        </p:txBody>
      </p:sp>
      <p:sp>
        <p:nvSpPr>
          <p:cNvPr id="11" name="Flèche vers le bas 10"/>
          <p:cNvSpPr/>
          <p:nvPr/>
        </p:nvSpPr>
        <p:spPr>
          <a:xfrm>
            <a:off x="10979481" y="1655816"/>
            <a:ext cx="254000" cy="506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ZoneTexte 11"/>
          <p:cNvSpPr txBox="1"/>
          <p:nvPr/>
        </p:nvSpPr>
        <p:spPr>
          <a:xfrm>
            <a:off x="3106759" y="1518656"/>
            <a:ext cx="1659466" cy="646331"/>
          </a:xfrm>
          <a:prstGeom prst="rect">
            <a:avLst/>
          </a:prstGeom>
          <a:noFill/>
        </p:spPr>
        <p:txBody>
          <a:bodyPr wrap="square" rtlCol="0">
            <a:spAutoFit/>
          </a:bodyPr>
          <a:lstStyle/>
          <a:p>
            <a:r>
              <a:rPr lang="fr-CH" dirty="0"/>
              <a:t>RÉSOLUTION 1815 EUROPE</a:t>
            </a:r>
          </a:p>
        </p:txBody>
      </p:sp>
      <p:sp>
        <p:nvSpPr>
          <p:cNvPr id="13" name="Flèche vers le bas 12"/>
          <p:cNvSpPr/>
          <p:nvPr/>
        </p:nvSpPr>
        <p:spPr>
          <a:xfrm>
            <a:off x="4493597" y="1662231"/>
            <a:ext cx="254000" cy="506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4" name="Flèche vers le bas 13"/>
          <p:cNvSpPr/>
          <p:nvPr/>
        </p:nvSpPr>
        <p:spPr>
          <a:xfrm>
            <a:off x="2242527" y="1655064"/>
            <a:ext cx="254000" cy="506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5" name="ZoneTexte 14"/>
          <p:cNvSpPr txBox="1"/>
          <p:nvPr/>
        </p:nvSpPr>
        <p:spPr>
          <a:xfrm>
            <a:off x="837061" y="1518656"/>
            <a:ext cx="1494659" cy="646331"/>
          </a:xfrm>
          <a:prstGeom prst="rect">
            <a:avLst/>
          </a:prstGeom>
          <a:noFill/>
        </p:spPr>
        <p:txBody>
          <a:bodyPr wrap="square" rtlCol="0">
            <a:spAutoFit/>
          </a:bodyPr>
          <a:lstStyle/>
          <a:p>
            <a:r>
              <a:rPr lang="fr-CH" dirty="0"/>
              <a:t>BIOINITIATIVE</a:t>
            </a:r>
          </a:p>
          <a:p>
            <a:r>
              <a:rPr lang="fr-CH" dirty="0"/>
              <a:t>BAUBIOLOGIE</a:t>
            </a:r>
          </a:p>
        </p:txBody>
      </p:sp>
    </p:spTree>
    <p:extLst>
      <p:ext uri="{BB962C8B-B14F-4D97-AF65-F5344CB8AC3E}">
        <p14:creationId xmlns:p14="http://schemas.microsoft.com/office/powerpoint/2010/main" val="1029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0-#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5">
                                            <p:txEl>
                                              <p:pRg st="0" end="0"/>
                                            </p:txEl>
                                          </p:spTgt>
                                        </p:tgtEl>
                                        <p:attrNameLst>
                                          <p:attrName>style.visibility</p:attrName>
                                        </p:attrNameLst>
                                      </p:cBhvr>
                                      <p:to>
                                        <p:strVal val="visible"/>
                                      </p:to>
                                    </p:set>
                                    <p:anim calcmode="lin" valueType="num">
                                      <p:cBhvr additive="base">
                                        <p:cTn id="6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 presetClass="entr" presetSubtype="4" fill="hold" nodeType="after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anim calcmode="lin" valueType="num">
                                      <p:cBhvr additive="base">
                                        <p:cTn id="6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2" presetClass="entr" presetSubtype="4" fill="hold" nodeType="afterEffect">
                                  <p:stCondLst>
                                    <p:cond delay="0"/>
                                  </p:stCondLst>
                                  <p:childTnLst>
                                    <p:set>
                                      <p:cBhvr>
                                        <p:cTn id="71" dur="1" fill="hold">
                                          <p:stCondLst>
                                            <p:cond delay="0"/>
                                          </p:stCondLst>
                                        </p:cTn>
                                        <p:tgtEl>
                                          <p:spTgt spid="5">
                                            <p:txEl>
                                              <p:pRg st="2" end="2"/>
                                            </p:txEl>
                                          </p:spTgt>
                                        </p:tgtEl>
                                        <p:attrNameLst>
                                          <p:attrName>style.visibility</p:attrName>
                                        </p:attrNameLst>
                                      </p:cBhvr>
                                      <p:to>
                                        <p:strVal val="visible"/>
                                      </p:to>
                                    </p:set>
                                    <p:anim calcmode="lin" valueType="num">
                                      <p:cBhvr additive="base">
                                        <p:cTn id="7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1500"/>
                            </p:stCondLst>
                            <p:childTnLst>
                              <p:par>
                                <p:cTn id="75" presetID="2" presetClass="entr" presetSubtype="4" fill="hold" nodeType="afterEffect">
                                  <p:stCondLst>
                                    <p:cond delay="0"/>
                                  </p:stCondLst>
                                  <p:childTnLst>
                                    <p:set>
                                      <p:cBhvr>
                                        <p:cTn id="76" dur="1" fill="hold">
                                          <p:stCondLst>
                                            <p:cond delay="0"/>
                                          </p:stCondLst>
                                        </p:cTn>
                                        <p:tgtEl>
                                          <p:spTgt spid="5">
                                            <p:txEl>
                                              <p:pRg st="3" end="3"/>
                                            </p:txEl>
                                          </p:spTgt>
                                        </p:tgtEl>
                                        <p:attrNameLst>
                                          <p:attrName>style.visibility</p:attrName>
                                        </p:attrNameLst>
                                      </p:cBhvr>
                                      <p:to>
                                        <p:strVal val="visible"/>
                                      </p:to>
                                    </p:set>
                                    <p:anim calcmode="lin" valueType="num">
                                      <p:cBhvr additive="base">
                                        <p:cTn id="7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79" fill="hold">
                            <p:stCondLst>
                              <p:cond delay="2000"/>
                            </p:stCondLst>
                            <p:childTnLst>
                              <p:par>
                                <p:cTn id="80" presetID="2" presetClass="entr" presetSubtype="4" fill="hold" nodeType="afterEffect">
                                  <p:stCondLst>
                                    <p:cond delay="0"/>
                                  </p:stCondLst>
                                  <p:childTnLst>
                                    <p:set>
                                      <p:cBhvr>
                                        <p:cTn id="81" dur="1" fill="hold">
                                          <p:stCondLst>
                                            <p:cond delay="0"/>
                                          </p:stCondLst>
                                        </p:cTn>
                                        <p:tgtEl>
                                          <p:spTgt spid="5">
                                            <p:txEl>
                                              <p:pRg st="4" end="4"/>
                                            </p:txEl>
                                          </p:spTgt>
                                        </p:tgtEl>
                                        <p:attrNameLst>
                                          <p:attrName>style.visibility</p:attrName>
                                        </p:attrNameLst>
                                      </p:cBhvr>
                                      <p:to>
                                        <p:strVal val="visible"/>
                                      </p:to>
                                    </p:set>
                                    <p:anim calcmode="lin" valueType="num">
                                      <p:cBhvr additive="base">
                                        <p:cTn id="8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84" fill="hold">
                            <p:stCondLst>
                              <p:cond delay="2500"/>
                            </p:stCondLst>
                            <p:childTnLst>
                              <p:par>
                                <p:cTn id="85" presetID="2" presetClass="entr" presetSubtype="4" fill="hold" nodeType="afterEffect">
                                  <p:stCondLst>
                                    <p:cond delay="0"/>
                                  </p:stCondLst>
                                  <p:childTnLst>
                                    <p:set>
                                      <p:cBhvr>
                                        <p:cTn id="86" dur="1" fill="hold">
                                          <p:stCondLst>
                                            <p:cond delay="0"/>
                                          </p:stCondLst>
                                        </p:cTn>
                                        <p:tgtEl>
                                          <p:spTgt spid="5">
                                            <p:txEl>
                                              <p:pRg st="5" end="5"/>
                                            </p:txEl>
                                          </p:spTgt>
                                        </p:tgtEl>
                                        <p:attrNameLst>
                                          <p:attrName>style.visibility</p:attrName>
                                        </p:attrNameLst>
                                      </p:cBhvr>
                                      <p:to>
                                        <p:strVal val="visible"/>
                                      </p:to>
                                    </p:set>
                                    <p:anim calcmode="lin" valueType="num">
                                      <p:cBhvr additive="base">
                                        <p:cTn id="8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animBg="1"/>
      <p:bldP spid="12" grpId="0"/>
      <p:bldP spid="13"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747962" y="747712"/>
            <a:ext cx="6696075" cy="5819775"/>
          </a:xfrm>
          <a:prstGeom prst="rect">
            <a:avLst/>
          </a:prstGeom>
        </p:spPr>
      </p:pic>
      <p:sp>
        <p:nvSpPr>
          <p:cNvPr id="2" name="ZoneTexte 1"/>
          <p:cNvSpPr txBox="1"/>
          <p:nvPr/>
        </p:nvSpPr>
        <p:spPr>
          <a:xfrm>
            <a:off x="355600" y="688445"/>
            <a:ext cx="2260600" cy="1938992"/>
          </a:xfrm>
          <a:prstGeom prst="rect">
            <a:avLst/>
          </a:prstGeom>
          <a:noFill/>
        </p:spPr>
        <p:txBody>
          <a:bodyPr wrap="square" rtlCol="0">
            <a:spAutoFit/>
          </a:bodyPr>
          <a:lstStyle/>
          <a:p>
            <a:r>
              <a:rPr lang="fr-CH" sz="2000" dirty="0" smtClean="0"/>
              <a:t>L’ICNIRP considère qu’il n’est pas nécessaire de tenir compte des effets non thermiques sur le corps humain</a:t>
            </a:r>
            <a:endParaRPr lang="fr-CH" sz="2000" dirty="0"/>
          </a:p>
        </p:txBody>
      </p:sp>
      <p:sp>
        <p:nvSpPr>
          <p:cNvPr id="5" name="ZoneTexte 4"/>
          <p:cNvSpPr txBox="1"/>
          <p:nvPr/>
        </p:nvSpPr>
        <p:spPr>
          <a:xfrm>
            <a:off x="9575799" y="688445"/>
            <a:ext cx="2260600" cy="1631216"/>
          </a:xfrm>
          <a:prstGeom prst="rect">
            <a:avLst/>
          </a:prstGeom>
          <a:noFill/>
        </p:spPr>
        <p:txBody>
          <a:bodyPr wrap="square" rtlCol="0">
            <a:spAutoFit/>
          </a:bodyPr>
          <a:lstStyle/>
          <a:p>
            <a:r>
              <a:rPr lang="fr-CH" sz="2000" dirty="0" smtClean="0"/>
              <a:t>L’ICNIRP nie les effets comme le cancer, l’infertilité, et l’intolérance aux ondes (EHS)</a:t>
            </a:r>
            <a:endParaRPr lang="fr-CH" sz="2000" dirty="0"/>
          </a:p>
        </p:txBody>
      </p:sp>
      <p:sp>
        <p:nvSpPr>
          <p:cNvPr id="6" name="ZoneTexte 5"/>
          <p:cNvSpPr txBox="1"/>
          <p:nvPr/>
        </p:nvSpPr>
        <p:spPr>
          <a:xfrm>
            <a:off x="9575799" y="3843661"/>
            <a:ext cx="2260600" cy="2800767"/>
          </a:xfrm>
          <a:prstGeom prst="rect">
            <a:avLst/>
          </a:prstGeom>
          <a:noFill/>
        </p:spPr>
        <p:txBody>
          <a:bodyPr wrap="square" rtlCol="0">
            <a:spAutoFit/>
          </a:bodyPr>
          <a:lstStyle/>
          <a:p>
            <a:r>
              <a:rPr lang="fr-CH" sz="2000" dirty="0" smtClean="0"/>
              <a:t>L’ICNIRP considère comme acceptable une </a:t>
            </a:r>
            <a:r>
              <a:rPr lang="fr-CH" sz="2000" b="1" dirty="0" smtClean="0"/>
              <a:t>élévation de température </a:t>
            </a:r>
            <a:r>
              <a:rPr lang="fr-CH" sz="2000" dirty="0" smtClean="0"/>
              <a:t>des tissus de 5°C (y compris la cornée de l’œil), donc jusqu’à  </a:t>
            </a:r>
            <a:r>
              <a:rPr lang="fr-CH" sz="3600" b="1" dirty="0" smtClean="0">
                <a:solidFill>
                  <a:srgbClr val="FF0000"/>
                </a:solidFill>
              </a:rPr>
              <a:t>41°C !</a:t>
            </a:r>
            <a:endParaRPr lang="fr-CH" sz="2000" b="1" dirty="0">
              <a:solidFill>
                <a:srgbClr val="FF0000"/>
              </a:solidFill>
            </a:endParaRPr>
          </a:p>
        </p:txBody>
      </p:sp>
      <p:sp>
        <p:nvSpPr>
          <p:cNvPr id="7" name="ZoneTexte 6"/>
          <p:cNvSpPr txBox="1"/>
          <p:nvPr/>
        </p:nvSpPr>
        <p:spPr>
          <a:xfrm>
            <a:off x="355600" y="3228108"/>
            <a:ext cx="2260600" cy="3416320"/>
          </a:xfrm>
          <a:prstGeom prst="rect">
            <a:avLst/>
          </a:prstGeom>
          <a:noFill/>
        </p:spPr>
        <p:txBody>
          <a:bodyPr wrap="square" rtlCol="0">
            <a:spAutoFit/>
          </a:bodyPr>
          <a:lstStyle/>
          <a:p>
            <a:r>
              <a:rPr lang="fr-CH" sz="2000" dirty="0" smtClean="0"/>
              <a:t>L’ICNIRP considère que la limite maxi pour l’exposition aux ondes du </a:t>
            </a:r>
            <a:r>
              <a:rPr lang="fr-CH" sz="2000" b="1" dirty="0" smtClean="0"/>
              <a:t>public</a:t>
            </a:r>
            <a:r>
              <a:rPr lang="fr-CH" sz="2000" dirty="0" smtClean="0"/>
              <a:t> est de </a:t>
            </a:r>
            <a:r>
              <a:rPr lang="fr-CH" sz="2000" b="1" dirty="0" smtClean="0">
                <a:solidFill>
                  <a:srgbClr val="FF0000"/>
                </a:solidFill>
              </a:rPr>
              <a:t>123V/m</a:t>
            </a:r>
            <a:r>
              <a:rPr lang="fr-CH" sz="2000" dirty="0" smtClean="0"/>
              <a:t>, pour les </a:t>
            </a:r>
            <a:r>
              <a:rPr lang="fr-CH" sz="2000" b="1" dirty="0" smtClean="0"/>
              <a:t>travailleurs</a:t>
            </a:r>
            <a:r>
              <a:rPr lang="fr-CH" sz="2000" dirty="0" smtClean="0"/>
              <a:t> de </a:t>
            </a:r>
            <a:r>
              <a:rPr lang="fr-CH" sz="2000" b="1" dirty="0" smtClean="0">
                <a:solidFill>
                  <a:srgbClr val="FF0000"/>
                </a:solidFill>
              </a:rPr>
              <a:t>275V/m</a:t>
            </a:r>
            <a:r>
              <a:rPr lang="fr-CH" sz="2000" dirty="0" smtClean="0"/>
              <a:t> et que le seuil </a:t>
            </a:r>
            <a:r>
              <a:rPr lang="fr-CH" sz="2000" b="1" dirty="0" smtClean="0"/>
              <a:t>d’effets sur la santé</a:t>
            </a:r>
            <a:r>
              <a:rPr lang="fr-CH" sz="2000" dirty="0" smtClean="0"/>
              <a:t> est de… </a:t>
            </a:r>
            <a:r>
              <a:rPr lang="fr-CH" sz="3600" b="1" dirty="0" smtClean="0">
                <a:solidFill>
                  <a:srgbClr val="FF0000"/>
                </a:solidFill>
              </a:rPr>
              <a:t>388V/m !</a:t>
            </a:r>
            <a:endParaRPr lang="fr-CH" sz="2000" b="1" dirty="0">
              <a:solidFill>
                <a:srgbClr val="FF0000"/>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934" y="2769384"/>
            <a:ext cx="1489343" cy="1025785"/>
          </a:xfrm>
          <a:prstGeom prst="rect">
            <a:avLst/>
          </a:prstGeom>
        </p:spPr>
      </p:pic>
      <p:sp>
        <p:nvSpPr>
          <p:cNvPr id="9" name="ZoneTexte 8"/>
          <p:cNvSpPr txBox="1"/>
          <p:nvPr/>
        </p:nvSpPr>
        <p:spPr>
          <a:xfrm>
            <a:off x="355600" y="202534"/>
            <a:ext cx="11406631" cy="461665"/>
          </a:xfrm>
          <a:prstGeom prst="rect">
            <a:avLst/>
          </a:prstGeom>
          <a:noFill/>
        </p:spPr>
        <p:txBody>
          <a:bodyPr wrap="square" rtlCol="0">
            <a:spAutoFit/>
          </a:bodyPr>
          <a:lstStyle/>
          <a:p>
            <a:pPr algn="ctr"/>
            <a:r>
              <a:rPr lang="fr-CH" sz="2400" dirty="0" smtClean="0"/>
              <a:t>ICNIRP : </a:t>
            </a:r>
            <a:r>
              <a:rPr lang="fr-CH" sz="2400" dirty="0" smtClean="0">
                <a:solidFill>
                  <a:srgbClr val="FF0000"/>
                </a:solidFill>
              </a:rPr>
              <a:t>I</a:t>
            </a:r>
            <a:r>
              <a:rPr lang="fr-CH" sz="2400" dirty="0" smtClean="0"/>
              <a:t>nternational </a:t>
            </a:r>
            <a:r>
              <a:rPr lang="fr-CH" sz="2400" dirty="0" smtClean="0">
                <a:solidFill>
                  <a:srgbClr val="FF0000"/>
                </a:solidFill>
              </a:rPr>
              <a:t>C</a:t>
            </a:r>
            <a:r>
              <a:rPr lang="fr-CH" sz="2400" dirty="0" smtClean="0"/>
              <a:t>ommission for </a:t>
            </a:r>
            <a:r>
              <a:rPr lang="fr-CH" sz="2400" dirty="0" smtClean="0">
                <a:solidFill>
                  <a:srgbClr val="FF0000"/>
                </a:solidFill>
              </a:rPr>
              <a:t>N</a:t>
            </a:r>
            <a:r>
              <a:rPr lang="fr-CH" sz="2400" dirty="0" smtClean="0"/>
              <a:t>on-</a:t>
            </a:r>
            <a:r>
              <a:rPr lang="fr-CH" sz="2400" dirty="0" err="1" smtClean="0">
                <a:solidFill>
                  <a:srgbClr val="FF0000"/>
                </a:solidFill>
              </a:rPr>
              <a:t>I</a:t>
            </a:r>
            <a:r>
              <a:rPr lang="fr-CH" sz="2400" dirty="0" err="1" smtClean="0"/>
              <a:t>onizing</a:t>
            </a:r>
            <a:r>
              <a:rPr lang="fr-CH" sz="2400" dirty="0" smtClean="0"/>
              <a:t> </a:t>
            </a:r>
            <a:r>
              <a:rPr lang="fr-CH" sz="2400" dirty="0" smtClean="0">
                <a:solidFill>
                  <a:srgbClr val="FF0000"/>
                </a:solidFill>
              </a:rPr>
              <a:t>R</a:t>
            </a:r>
            <a:r>
              <a:rPr lang="fr-CH" sz="2400" dirty="0" smtClean="0"/>
              <a:t>adiations </a:t>
            </a:r>
            <a:r>
              <a:rPr lang="fr-CH" sz="2400" dirty="0" smtClean="0">
                <a:solidFill>
                  <a:srgbClr val="FF0000"/>
                </a:solidFill>
              </a:rPr>
              <a:t>P</a:t>
            </a:r>
            <a:r>
              <a:rPr lang="fr-CH" sz="2400" dirty="0" smtClean="0"/>
              <a:t>rotection</a:t>
            </a:r>
            <a:endParaRPr lang="fr-CH" sz="2400" dirty="0"/>
          </a:p>
        </p:txBody>
      </p:sp>
    </p:spTree>
    <p:extLst>
      <p:ext uri="{BB962C8B-B14F-4D97-AF65-F5344CB8AC3E}">
        <p14:creationId xmlns:p14="http://schemas.microsoft.com/office/powerpoint/2010/main" val="27964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500" fill="hold"/>
                                        <p:tgtEl>
                                          <p:spTgt spid="3"/>
                                        </p:tgtEl>
                                        <p:attrNameLst>
                                          <p:attrName>ppt_x</p:attrName>
                                        </p:attrNameLst>
                                      </p:cBhvr>
                                      <p:tavLst>
                                        <p:tav tm="0">
                                          <p:val>
                                            <p:strVal val="1+#ppt_w/2"/>
                                          </p:val>
                                        </p:tav>
                                        <p:tav tm="100000">
                                          <p:val>
                                            <p:strVal val="#ppt_x"/>
                                          </p:val>
                                        </p:tav>
                                      </p:tavLst>
                                    </p:anim>
                                    <p:anim calcmode="lin" valueType="num">
                                      <p:cBhvr additive="base">
                                        <p:cTn id="30"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3470" y="166272"/>
            <a:ext cx="9305516" cy="861236"/>
          </a:xfrm>
        </p:spPr>
        <p:txBody>
          <a:bodyPr/>
          <a:lstStyle/>
          <a:p>
            <a:r>
              <a:rPr lang="fr-CH" dirty="0" smtClean="0"/>
              <a:t>Electrosmog dans divers lieux en Suisse</a:t>
            </a:r>
            <a:endParaRPr lang="fr-CH"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072" y="968241"/>
            <a:ext cx="10659685" cy="5449492"/>
          </a:xfrm>
          <a:prstGeom prst="rect">
            <a:avLst/>
          </a:prstGeom>
        </p:spPr>
      </p:pic>
      <p:sp>
        <p:nvSpPr>
          <p:cNvPr id="6" name="Rectangle 5"/>
          <p:cNvSpPr/>
          <p:nvPr/>
        </p:nvSpPr>
        <p:spPr>
          <a:xfrm>
            <a:off x="743470" y="1699083"/>
            <a:ext cx="3921663" cy="113725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p:cNvSpPr txBox="1"/>
          <p:nvPr/>
        </p:nvSpPr>
        <p:spPr>
          <a:xfrm>
            <a:off x="5088467" y="1759876"/>
            <a:ext cx="5350932" cy="1015663"/>
          </a:xfrm>
          <a:prstGeom prst="rect">
            <a:avLst/>
          </a:prstGeom>
          <a:noFill/>
        </p:spPr>
        <p:txBody>
          <a:bodyPr wrap="square" rtlCol="0">
            <a:spAutoFit/>
          </a:bodyPr>
          <a:lstStyle/>
          <a:p>
            <a:r>
              <a:rPr lang="fr-CH" sz="2000" dirty="0" smtClean="0">
                <a:solidFill>
                  <a:srgbClr val="FF0000"/>
                </a:solidFill>
              </a:rPr>
              <a:t>Actuellement, la limite de 0.2V/m recommandée par le Conseil de l’Europe est pratiquement respectée. Ce ne sera plus le cas avec la 5G !</a:t>
            </a:r>
            <a:endParaRPr lang="fr-CH" sz="2000" dirty="0">
              <a:solidFill>
                <a:srgbClr val="FF0000"/>
              </a:solidFill>
            </a:endParaRPr>
          </a:p>
        </p:txBody>
      </p:sp>
      <p:sp>
        <p:nvSpPr>
          <p:cNvPr id="3" name="ZoneTexte 2"/>
          <p:cNvSpPr txBox="1"/>
          <p:nvPr/>
        </p:nvSpPr>
        <p:spPr>
          <a:xfrm>
            <a:off x="8355653" y="2657005"/>
            <a:ext cx="1693333" cy="523220"/>
          </a:xfrm>
          <a:prstGeom prst="rect">
            <a:avLst/>
          </a:prstGeom>
          <a:noFill/>
        </p:spPr>
        <p:txBody>
          <a:bodyPr wrap="square" rtlCol="0">
            <a:spAutoFit/>
          </a:bodyPr>
          <a:lstStyle/>
          <a:p>
            <a:r>
              <a:rPr lang="fr-CH" sz="2800" b="1" dirty="0" smtClean="0">
                <a:solidFill>
                  <a:srgbClr val="FF0000"/>
                </a:solidFill>
              </a:rPr>
              <a:t>DANGER</a:t>
            </a:r>
            <a:endParaRPr lang="fr-CH" sz="2800" b="1" dirty="0">
              <a:solidFill>
                <a:srgbClr val="FF0000"/>
              </a:solidFill>
            </a:endParaRPr>
          </a:p>
        </p:txBody>
      </p:sp>
      <p:sp>
        <p:nvSpPr>
          <p:cNvPr id="4" name="Flèche droite 3"/>
          <p:cNvSpPr/>
          <p:nvPr/>
        </p:nvSpPr>
        <p:spPr>
          <a:xfrm>
            <a:off x="7652920" y="2725603"/>
            <a:ext cx="702733" cy="40468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p:cNvSpPr txBox="1"/>
          <p:nvPr/>
        </p:nvSpPr>
        <p:spPr>
          <a:xfrm>
            <a:off x="6739466" y="3577508"/>
            <a:ext cx="4064001" cy="1323439"/>
          </a:xfrm>
          <a:prstGeom prst="rect">
            <a:avLst/>
          </a:prstGeom>
          <a:noFill/>
        </p:spPr>
        <p:txBody>
          <a:bodyPr wrap="square" rtlCol="0">
            <a:spAutoFit/>
          </a:bodyPr>
          <a:lstStyle/>
          <a:p>
            <a:r>
              <a:rPr lang="fr-CH" sz="2000" dirty="0" smtClean="0">
                <a:solidFill>
                  <a:srgbClr val="FF0000"/>
                </a:solidFill>
              </a:rPr>
              <a:t>ATTENTION aussi avec ces valeurs qui sont des MOYENNES sur une longue durée ! Les valeurs instantanées peuvent être bien supérieures.</a:t>
            </a:r>
            <a:endParaRPr lang="fr-CH" sz="2000" dirty="0">
              <a:solidFill>
                <a:srgbClr val="FF0000"/>
              </a:solidFill>
            </a:endParaRPr>
          </a:p>
        </p:txBody>
      </p:sp>
    </p:spTree>
    <p:extLst>
      <p:ext uri="{BB962C8B-B14F-4D97-AF65-F5344CB8AC3E}">
        <p14:creationId xmlns:p14="http://schemas.microsoft.com/office/powerpoint/2010/main" val="28646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 grpId="0"/>
      <p:bldP spid="4"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408922" y="588129"/>
            <a:ext cx="9582540" cy="5973531"/>
          </a:xfrm>
          <a:prstGeom prst="rect">
            <a:avLst/>
          </a:prstGeom>
        </p:spPr>
      </p:pic>
      <p:sp>
        <p:nvSpPr>
          <p:cNvPr id="5" name="Flèche vers le bas 4"/>
          <p:cNvSpPr/>
          <p:nvPr/>
        </p:nvSpPr>
        <p:spPr>
          <a:xfrm rot="17780052">
            <a:off x="8481527" y="120203"/>
            <a:ext cx="563461" cy="107924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ZoneTexte 5"/>
          <p:cNvSpPr txBox="1"/>
          <p:nvPr/>
        </p:nvSpPr>
        <p:spPr>
          <a:xfrm>
            <a:off x="1492901" y="301310"/>
            <a:ext cx="6484776" cy="461665"/>
          </a:xfrm>
          <a:prstGeom prst="rect">
            <a:avLst/>
          </a:prstGeom>
          <a:noFill/>
        </p:spPr>
        <p:txBody>
          <a:bodyPr wrap="square" rtlCol="0">
            <a:spAutoFit/>
          </a:bodyPr>
          <a:lstStyle/>
          <a:p>
            <a:r>
              <a:rPr lang="fr-CH" sz="2400" dirty="0" smtClean="0"/>
              <a:t>NOMBRE DE CLIENTS DE LA TÉLÉPHONIE MOBILE</a:t>
            </a:r>
            <a:endParaRPr lang="fr-CH" sz="2400" dirty="0"/>
          </a:p>
        </p:txBody>
      </p:sp>
      <p:sp>
        <p:nvSpPr>
          <p:cNvPr id="7" name="ZoneTexte 6"/>
          <p:cNvSpPr txBox="1"/>
          <p:nvPr/>
        </p:nvSpPr>
        <p:spPr>
          <a:xfrm>
            <a:off x="2817846" y="1436914"/>
            <a:ext cx="4226766" cy="830997"/>
          </a:xfrm>
          <a:prstGeom prst="rect">
            <a:avLst/>
          </a:prstGeom>
          <a:noFill/>
        </p:spPr>
        <p:txBody>
          <a:bodyPr wrap="square" rtlCol="0">
            <a:spAutoFit/>
          </a:bodyPr>
          <a:lstStyle/>
          <a:p>
            <a:r>
              <a:rPr lang="fr-CH" sz="2400" dirty="0" smtClean="0"/>
              <a:t>Source : administration fédérale (OFCOM / BAKOM)</a:t>
            </a:r>
            <a:endParaRPr lang="fr-CH" sz="2400" dirty="0"/>
          </a:p>
        </p:txBody>
      </p:sp>
    </p:spTree>
    <p:extLst>
      <p:ext uri="{BB962C8B-B14F-4D97-AF65-F5344CB8AC3E}">
        <p14:creationId xmlns:p14="http://schemas.microsoft.com/office/powerpoint/2010/main" val="15544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8064" y="250837"/>
            <a:ext cx="10676476" cy="6336221"/>
          </a:xfrm>
        </p:spPr>
        <p:txBody>
          <a:bodyPr>
            <a:normAutofit/>
          </a:bodyPr>
          <a:lstStyle/>
          <a:p>
            <a:pPr marL="0" indent="0">
              <a:buNone/>
            </a:pPr>
            <a:r>
              <a:rPr lang="fr-CH" sz="2400" dirty="0" smtClean="0"/>
              <a:t>On nous dit :</a:t>
            </a:r>
            <a:r>
              <a:rPr lang="fr-CH" sz="2400" i="1" dirty="0" smtClean="0"/>
              <a:t> « La quantité de données mobiles </a:t>
            </a:r>
            <a:br>
              <a:rPr lang="fr-CH" sz="2400" i="1" dirty="0" smtClean="0"/>
            </a:br>
            <a:r>
              <a:rPr lang="fr-CH" sz="2400" i="1" dirty="0" smtClean="0"/>
              <a:t>échangées ne cesse de croître » … MAIS</a:t>
            </a:r>
          </a:p>
          <a:p>
            <a:r>
              <a:rPr lang="fr-CH" sz="2400" dirty="0" smtClean="0">
                <a:solidFill>
                  <a:srgbClr val="FF0000"/>
                </a:solidFill>
              </a:rPr>
              <a:t>Le nombre de smartphones arrive à saturation </a:t>
            </a:r>
          </a:p>
          <a:p>
            <a:pPr lvl="1">
              <a:buFont typeface="Wingdings" panose="05000000000000000000" pitchFamily="2" charset="2"/>
              <a:buChar char="Ø"/>
            </a:pPr>
            <a:r>
              <a:rPr lang="fr-CH" sz="2000" dirty="0" smtClean="0"/>
              <a:t>Pas d’augmentation future du volume de données </a:t>
            </a:r>
            <a:br>
              <a:rPr lang="fr-CH" sz="2000" dirty="0" smtClean="0"/>
            </a:br>
            <a:r>
              <a:rPr lang="fr-CH" sz="2000" dirty="0" smtClean="0"/>
              <a:t>dus à ceux-ci. L’usage des smartphones est déjà</a:t>
            </a:r>
            <a:br>
              <a:rPr lang="fr-CH" sz="2000" dirty="0" smtClean="0"/>
            </a:br>
            <a:r>
              <a:rPr lang="fr-CH" sz="2000" dirty="0" smtClean="0"/>
              <a:t>proche du maximum possible.</a:t>
            </a:r>
            <a:br>
              <a:rPr lang="fr-CH" sz="2000" dirty="0" smtClean="0"/>
            </a:br>
            <a:endParaRPr lang="fr-CH" sz="200" dirty="0" smtClean="0"/>
          </a:p>
          <a:p>
            <a:r>
              <a:rPr lang="fr-CH" sz="2400" dirty="0" smtClean="0">
                <a:solidFill>
                  <a:srgbClr val="FF0000"/>
                </a:solidFill>
              </a:rPr>
              <a:t>L’augmentation du volume de données mobiles </a:t>
            </a:r>
            <a:br>
              <a:rPr lang="fr-CH" sz="2400" dirty="0" smtClean="0">
                <a:solidFill>
                  <a:srgbClr val="FF0000"/>
                </a:solidFill>
              </a:rPr>
            </a:br>
            <a:r>
              <a:rPr lang="fr-CH" sz="2400" dirty="0" smtClean="0">
                <a:solidFill>
                  <a:srgbClr val="FF0000"/>
                </a:solidFill>
              </a:rPr>
              <a:t>vient principalement de deux sources :</a:t>
            </a:r>
          </a:p>
          <a:p>
            <a:pPr lvl="1">
              <a:buFont typeface="Wingdings" panose="05000000000000000000" pitchFamily="2" charset="2"/>
              <a:buChar char="Ø"/>
            </a:pPr>
            <a:r>
              <a:rPr lang="fr-CH" sz="2000" b="1" dirty="0"/>
              <a:t>L</a:t>
            </a:r>
            <a:r>
              <a:rPr lang="fr-CH" sz="2000" b="1" dirty="0" smtClean="0"/>
              <a:t>ecture de vidéos (</a:t>
            </a:r>
            <a:r>
              <a:rPr lang="fr-CH" sz="2000" b="1" dirty="0" smtClean="0">
                <a:solidFill>
                  <a:srgbClr val="FF0000"/>
                </a:solidFill>
              </a:rPr>
              <a:t>80%</a:t>
            </a:r>
            <a:r>
              <a:rPr lang="fr-CH" sz="2000" b="1" dirty="0" smtClean="0"/>
              <a:t> des données) </a:t>
            </a:r>
            <a:r>
              <a:rPr lang="fr-CH" sz="2000" dirty="0" smtClean="0"/>
              <a:t>: </a:t>
            </a:r>
            <a:r>
              <a:rPr lang="fr-CH" sz="2000" i="1" dirty="0" smtClean="0"/>
              <a:t>mais le temps de loisirs étant limité, la croissance aussi </a:t>
            </a:r>
          </a:p>
          <a:p>
            <a:pPr lvl="1">
              <a:buFont typeface="Wingdings" panose="05000000000000000000" pitchFamily="2" charset="2"/>
              <a:buChar char="Ø"/>
            </a:pPr>
            <a:r>
              <a:rPr lang="fr-CH" sz="2000" dirty="0" smtClean="0"/>
              <a:t>Utilisation de smartphone ou </a:t>
            </a:r>
            <a:r>
              <a:rPr lang="fr-CH" sz="2000" dirty="0" smtClean="0">
                <a:solidFill>
                  <a:srgbClr val="FF0000"/>
                </a:solidFill>
              </a:rPr>
              <a:t>booster</a:t>
            </a:r>
            <a:r>
              <a:rPr lang="fr-CH" sz="2000" dirty="0" smtClean="0"/>
              <a:t> comme </a:t>
            </a:r>
            <a:r>
              <a:rPr lang="fr-CH" sz="2000" b="1" dirty="0" smtClean="0"/>
              <a:t>point d’accès internet</a:t>
            </a:r>
            <a:r>
              <a:rPr lang="fr-CH" sz="2000" dirty="0" smtClean="0"/>
              <a:t> : </a:t>
            </a:r>
            <a:r>
              <a:rPr lang="fr-CH" sz="2000" i="1" dirty="0" smtClean="0"/>
              <a:t>évolution préoccupante</a:t>
            </a:r>
            <a:br>
              <a:rPr lang="fr-CH" sz="2000" i="1" dirty="0" smtClean="0"/>
            </a:br>
            <a:r>
              <a:rPr lang="fr-CH" sz="2000" i="1" dirty="0" smtClean="0"/>
              <a:t/>
            </a:r>
            <a:br>
              <a:rPr lang="fr-CH" sz="2000" i="1" dirty="0" smtClean="0"/>
            </a:br>
            <a:endParaRPr lang="fr-CH" sz="2000" i="1" dirty="0" smtClean="0"/>
          </a:p>
          <a:p>
            <a:pPr marL="457200" lvl="1" indent="0">
              <a:buNone/>
            </a:pPr>
            <a:r>
              <a:rPr lang="fr-CH" sz="1600" i="1" dirty="0" smtClean="0"/>
              <a:t/>
            </a:r>
            <a:br>
              <a:rPr lang="fr-CH" sz="1600" i="1" dirty="0" smtClean="0"/>
            </a:br>
            <a:endParaRPr lang="fr-CH" sz="1600" i="1" dirty="0"/>
          </a:p>
          <a:p>
            <a:r>
              <a:rPr lang="fr-CH" sz="2400" dirty="0" smtClean="0">
                <a:solidFill>
                  <a:srgbClr val="FF0000"/>
                </a:solidFill>
              </a:rPr>
              <a:t>SOLUTIONS</a:t>
            </a:r>
            <a:r>
              <a:rPr lang="fr-CH" sz="2400" dirty="0" smtClean="0"/>
              <a:t> : </a:t>
            </a:r>
          </a:p>
          <a:p>
            <a:pPr lvl="1">
              <a:buFont typeface="Wingdings" panose="05000000000000000000" pitchFamily="2" charset="2"/>
              <a:buChar char="Ø"/>
            </a:pPr>
            <a:r>
              <a:rPr lang="fr-CH" sz="2000" dirty="0" smtClean="0"/>
              <a:t>Privilégier les lignes fixes et utiliser des «femto-antennes» (très faibles) en</a:t>
            </a:r>
            <a:br>
              <a:rPr lang="fr-CH" sz="2000" dirty="0" smtClean="0"/>
            </a:br>
            <a:r>
              <a:rPr lang="fr-CH" sz="2000" dirty="0" smtClean="0"/>
              <a:t>intérieur, de façon à router 80% du trafic pseudo-mobile sur le réseau fixe</a:t>
            </a:r>
          </a:p>
          <a:p>
            <a:pPr lvl="1">
              <a:buFont typeface="Wingdings" panose="05000000000000000000" pitchFamily="2" charset="2"/>
              <a:buChar char="Ø"/>
            </a:pPr>
            <a:r>
              <a:rPr lang="fr-CH" sz="2000" dirty="0" smtClean="0"/>
              <a:t>Diminuer par 2 la résolution des vidéos en ligne -&gt; 4x moins de données !</a:t>
            </a:r>
          </a:p>
          <a:p>
            <a:pPr lvl="1">
              <a:buFont typeface="Wingdings" panose="05000000000000000000" pitchFamily="2" charset="2"/>
              <a:buChar char="Ø"/>
            </a:pPr>
            <a:r>
              <a:rPr lang="fr-CH" sz="2000" dirty="0" smtClean="0"/>
              <a:t>Ne plus offrir des abonnements illimités à un prix inférieur à l’abonnement d’une ligne fixe</a:t>
            </a:r>
            <a:endParaRPr lang="fr-CH" sz="2000" dirty="0"/>
          </a:p>
          <a:p>
            <a:pPr lvl="1">
              <a:buFont typeface="Wingdings" panose="05000000000000000000" pitchFamily="2" charset="2"/>
              <a:buChar char="Ø"/>
            </a:pPr>
            <a:endParaRPr lang="fr-CH" sz="2000" dirty="0" smtClean="0"/>
          </a:p>
        </p:txBody>
      </p:sp>
      <p:pic>
        <p:nvPicPr>
          <p:cNvPr id="5" name="Image 4"/>
          <p:cNvPicPr>
            <a:picLocks noChangeAspect="1"/>
          </p:cNvPicPr>
          <p:nvPr/>
        </p:nvPicPr>
        <p:blipFill>
          <a:blip r:embed="rId2"/>
          <a:stretch>
            <a:fillRect/>
          </a:stretch>
        </p:blipFill>
        <p:spPr>
          <a:xfrm>
            <a:off x="7186452" y="335773"/>
            <a:ext cx="4387488" cy="2672293"/>
          </a:xfrm>
          <a:prstGeom prst="rect">
            <a:avLst/>
          </a:prstGeom>
        </p:spPr>
      </p:pic>
      <p:cxnSp>
        <p:nvCxnSpPr>
          <p:cNvPr id="7" name="Connecteur droit 6"/>
          <p:cNvCxnSpPr/>
          <p:nvPr/>
        </p:nvCxnSpPr>
        <p:spPr>
          <a:xfrm flipV="1">
            <a:off x="7670800" y="1789734"/>
            <a:ext cx="298070" cy="26766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7967141" y="1568733"/>
            <a:ext cx="558800" cy="22013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8534408" y="1204666"/>
            <a:ext cx="550333" cy="36406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9093208" y="1187733"/>
            <a:ext cx="533400" cy="1693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9625744" y="1076802"/>
            <a:ext cx="558800" cy="11853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10185408" y="1077666"/>
            <a:ext cx="567267" cy="12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10744208" y="1204666"/>
            <a:ext cx="567259" cy="7380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èche droite 5"/>
          <p:cNvSpPr/>
          <p:nvPr/>
        </p:nvSpPr>
        <p:spPr>
          <a:xfrm>
            <a:off x="2647323" y="4060207"/>
            <a:ext cx="471542" cy="524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012" y="3822555"/>
            <a:ext cx="1237048" cy="959237"/>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0019" y="3843094"/>
            <a:ext cx="623713" cy="938699"/>
          </a:xfrm>
          <a:prstGeom prst="rect">
            <a:avLst/>
          </a:prstGeom>
        </p:spPr>
      </p:pic>
      <p:sp>
        <p:nvSpPr>
          <p:cNvPr id="20" name="Flèche droite 19"/>
          <p:cNvSpPr/>
          <p:nvPr/>
        </p:nvSpPr>
        <p:spPr>
          <a:xfrm>
            <a:off x="3928942" y="4060207"/>
            <a:ext cx="471542" cy="524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2" name="Image 11"/>
          <p:cNvPicPr>
            <a:picLocks noChangeAspect="1"/>
          </p:cNvPicPr>
          <p:nvPr/>
        </p:nvPicPr>
        <p:blipFill>
          <a:blip r:embed="rId5"/>
          <a:stretch>
            <a:fillRect/>
          </a:stretch>
        </p:blipFill>
        <p:spPr>
          <a:xfrm>
            <a:off x="9312979" y="3868492"/>
            <a:ext cx="1457662" cy="2313246"/>
          </a:xfrm>
          <a:prstGeom prst="rect">
            <a:avLst/>
          </a:prstGeom>
        </p:spPr>
      </p:pic>
      <p:pic>
        <p:nvPicPr>
          <p:cNvPr id="14" name="Image 13"/>
          <p:cNvPicPr>
            <a:picLocks noChangeAspect="1"/>
          </p:cNvPicPr>
          <p:nvPr/>
        </p:nvPicPr>
        <p:blipFill>
          <a:blip r:embed="rId6"/>
          <a:stretch>
            <a:fillRect/>
          </a:stretch>
        </p:blipFill>
        <p:spPr>
          <a:xfrm>
            <a:off x="6293399" y="3822555"/>
            <a:ext cx="1721690" cy="1022929"/>
          </a:xfrm>
          <a:prstGeom prst="rect">
            <a:avLst/>
          </a:prstGeom>
        </p:spPr>
      </p:pic>
      <p:sp>
        <p:nvSpPr>
          <p:cNvPr id="22" name="Flèche droite 21"/>
          <p:cNvSpPr/>
          <p:nvPr/>
        </p:nvSpPr>
        <p:spPr>
          <a:xfrm rot="10800000">
            <a:off x="5698367" y="4046958"/>
            <a:ext cx="471542" cy="524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Flèche droite 22"/>
          <p:cNvSpPr/>
          <p:nvPr/>
        </p:nvSpPr>
        <p:spPr>
          <a:xfrm rot="10800000">
            <a:off x="8127012" y="4053309"/>
            <a:ext cx="1346326" cy="524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4" name="Imag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0269" y="3760019"/>
            <a:ext cx="1043611" cy="1098538"/>
          </a:xfrm>
          <a:prstGeom prst="rect">
            <a:avLst/>
          </a:prstGeom>
        </p:spPr>
      </p:pic>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825" y="3760019"/>
            <a:ext cx="1043611" cy="1098538"/>
          </a:xfrm>
          <a:prstGeom prst="rect">
            <a:avLst/>
          </a:prstGeom>
        </p:spPr>
      </p:pic>
      <p:sp>
        <p:nvSpPr>
          <p:cNvPr id="26" name="Flèche droite 25"/>
          <p:cNvSpPr/>
          <p:nvPr/>
        </p:nvSpPr>
        <p:spPr>
          <a:xfrm rot="10800000">
            <a:off x="10267311" y="4048310"/>
            <a:ext cx="471542" cy="524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8" name="Flèche droite 27"/>
          <p:cNvSpPr/>
          <p:nvPr/>
        </p:nvSpPr>
        <p:spPr>
          <a:xfrm>
            <a:off x="6691846" y="1449680"/>
            <a:ext cx="471542" cy="524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ZoneTexte 28"/>
          <p:cNvSpPr txBox="1"/>
          <p:nvPr/>
        </p:nvSpPr>
        <p:spPr>
          <a:xfrm>
            <a:off x="8407307" y="3851561"/>
            <a:ext cx="1278467" cy="646331"/>
          </a:xfrm>
          <a:prstGeom prst="rect">
            <a:avLst/>
          </a:prstGeom>
          <a:noFill/>
        </p:spPr>
        <p:txBody>
          <a:bodyPr wrap="square" rtlCol="0">
            <a:spAutoFit/>
          </a:bodyPr>
          <a:lstStyle/>
          <a:p>
            <a:r>
              <a:rPr lang="fr-CH" dirty="0" smtClean="0"/>
              <a:t>INTERNET</a:t>
            </a:r>
            <a:br>
              <a:rPr lang="fr-CH" dirty="0" smtClean="0"/>
            </a:br>
            <a:r>
              <a:rPr lang="fr-CH" dirty="0" smtClean="0"/>
              <a:t>BOOSTER</a:t>
            </a:r>
            <a:endParaRPr lang="fr-CH" dirty="0"/>
          </a:p>
        </p:txBody>
      </p:sp>
      <p:sp>
        <p:nvSpPr>
          <p:cNvPr id="30" name="ZoneTexte 29"/>
          <p:cNvSpPr txBox="1"/>
          <p:nvPr/>
        </p:nvSpPr>
        <p:spPr>
          <a:xfrm>
            <a:off x="7240957" y="4953327"/>
            <a:ext cx="1624331" cy="369332"/>
          </a:xfrm>
          <a:prstGeom prst="rect">
            <a:avLst/>
          </a:prstGeom>
          <a:noFill/>
        </p:spPr>
        <p:txBody>
          <a:bodyPr wrap="square" rtlCol="0">
            <a:spAutoFit/>
          </a:bodyPr>
          <a:lstStyle/>
          <a:p>
            <a:r>
              <a:rPr lang="fr-CH" b="1" dirty="0" smtClean="0">
                <a:solidFill>
                  <a:srgbClr val="FF0000"/>
                </a:solidFill>
              </a:rPr>
              <a:t>RÉSEAU FIXE</a:t>
            </a:r>
            <a:endParaRPr lang="fr-CH" b="1" dirty="0">
              <a:solidFill>
                <a:srgbClr val="FF0000"/>
              </a:solidFill>
            </a:endParaRPr>
          </a:p>
        </p:txBody>
      </p:sp>
      <p:sp>
        <p:nvSpPr>
          <p:cNvPr id="31" name="Flèche droite 30"/>
          <p:cNvSpPr/>
          <p:nvPr/>
        </p:nvSpPr>
        <p:spPr>
          <a:xfrm rot="16200000">
            <a:off x="6806550" y="4726200"/>
            <a:ext cx="471542" cy="524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10917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1500"/>
                                        <p:tgtEl>
                                          <p:spTgt spid="5"/>
                                        </p:tgtEl>
                                      </p:cBhvr>
                                    </p:animEffect>
                                  </p:childTnLst>
                                </p:cTn>
                              </p:par>
                            </p:childTnLst>
                          </p:cTn>
                        </p:par>
                        <p:par>
                          <p:cTn id="32" fill="hold">
                            <p:stCondLst>
                              <p:cond delay="1500"/>
                            </p:stCondLst>
                            <p:childTnLst>
                              <p:par>
                                <p:cTn id="33" presetID="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0-#ppt_h/2"/>
                                          </p:val>
                                        </p:tav>
                                        <p:tav tm="100000">
                                          <p:val>
                                            <p:strVal val="#ppt_y"/>
                                          </p:val>
                                        </p:tav>
                                      </p:tavLst>
                                    </p:anim>
                                  </p:childTnLst>
                                </p:cTn>
                              </p:par>
                            </p:childTnLst>
                          </p:cTn>
                        </p:par>
                        <p:par>
                          <p:cTn id="37" fill="hold">
                            <p:stCondLst>
                              <p:cond delay="2000"/>
                            </p:stCondLst>
                            <p:childTnLst>
                              <p:par>
                                <p:cTn id="38" presetID="2" presetClass="entr" presetSubtype="1"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childTnLst>
                          </p:cTn>
                        </p:par>
                        <p:par>
                          <p:cTn id="42" fill="hold">
                            <p:stCondLst>
                              <p:cond delay="2500"/>
                            </p:stCondLst>
                            <p:childTnLst>
                              <p:par>
                                <p:cTn id="43" presetID="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0-#ppt_h/2"/>
                                          </p:val>
                                        </p:tav>
                                        <p:tav tm="100000">
                                          <p:val>
                                            <p:strVal val="#ppt_y"/>
                                          </p:val>
                                        </p:tav>
                                      </p:tavLst>
                                    </p:anim>
                                  </p:childTnLst>
                                </p:cTn>
                              </p:par>
                            </p:childTnLst>
                          </p:cTn>
                        </p:par>
                        <p:par>
                          <p:cTn id="47" fill="hold">
                            <p:stCondLst>
                              <p:cond delay="3000"/>
                            </p:stCondLst>
                            <p:childTnLst>
                              <p:par>
                                <p:cTn id="48" presetID="2" presetClass="entr" presetSubtype="1"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3500"/>
                            </p:stCondLst>
                            <p:childTnLst>
                              <p:par>
                                <p:cTn id="53" presetID="2" presetClass="entr" presetSubtype="1"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0-#ppt_h/2"/>
                                          </p:val>
                                        </p:tav>
                                        <p:tav tm="100000">
                                          <p:val>
                                            <p:strVal val="#ppt_y"/>
                                          </p:val>
                                        </p:tav>
                                      </p:tavLst>
                                    </p:anim>
                                  </p:childTnLst>
                                </p:cTn>
                              </p:par>
                            </p:childTnLst>
                          </p:cTn>
                        </p:par>
                        <p:par>
                          <p:cTn id="57" fill="hold">
                            <p:stCondLst>
                              <p:cond delay="4000"/>
                            </p:stCondLst>
                            <p:childTnLst>
                              <p:par>
                                <p:cTn id="58" presetID="2" presetClass="entr" presetSubtype="1"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par>
                          <p:cTn id="62" fill="hold">
                            <p:stCondLst>
                              <p:cond delay="4500"/>
                            </p:stCondLst>
                            <p:childTnLst>
                              <p:par>
                                <p:cTn id="63" presetID="2" presetClass="entr" presetSubtype="1"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3" end="3"/>
                                            </p:txEl>
                                          </p:spTgt>
                                        </p:tgtEl>
                                        <p:attrNameLst>
                                          <p:attrName>style.visibility</p:attrName>
                                        </p:attrNameLst>
                                      </p:cBhvr>
                                      <p:to>
                                        <p:strVal val="visible"/>
                                      </p:to>
                                    </p:set>
                                    <p:animEffect transition="in" filter="fade">
                                      <p:cBhvr>
                                        <p:cTn id="71" dur="1000"/>
                                        <p:tgtEl>
                                          <p:spTgt spid="3">
                                            <p:txEl>
                                              <p:pRg st="3" end="3"/>
                                            </p:txEl>
                                          </p:spTgt>
                                        </p:tgtEl>
                                      </p:cBhvr>
                                    </p:animEffect>
                                    <p:anim calcmode="lin" valueType="num">
                                      <p:cBhvr>
                                        <p:cTn id="7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Effect transition="in" filter="fade">
                                      <p:cBhvr>
                                        <p:cTn id="78" dur="1000"/>
                                        <p:tgtEl>
                                          <p:spTgt spid="3">
                                            <p:txEl>
                                              <p:pRg st="4" end="4"/>
                                            </p:txEl>
                                          </p:spTgt>
                                        </p:tgtEl>
                                      </p:cBhvr>
                                    </p:animEffect>
                                    <p:anim calcmode="lin" valueType="num">
                                      <p:cBhvr>
                                        <p:cTn id="7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5" end="5"/>
                                            </p:txEl>
                                          </p:spTgt>
                                        </p:tgtEl>
                                        <p:attrNameLst>
                                          <p:attrName>style.visibility</p:attrName>
                                        </p:attrNameLst>
                                      </p:cBhvr>
                                      <p:to>
                                        <p:strVal val="visible"/>
                                      </p:to>
                                    </p:set>
                                    <p:animEffect transition="in" filter="fade">
                                      <p:cBhvr>
                                        <p:cTn id="85" dur="1000"/>
                                        <p:tgtEl>
                                          <p:spTgt spid="3">
                                            <p:txEl>
                                              <p:pRg st="5" end="5"/>
                                            </p:txEl>
                                          </p:spTgt>
                                        </p:tgtEl>
                                      </p:cBhvr>
                                    </p:animEffect>
                                    <p:anim calcmode="lin" valueType="num">
                                      <p:cBhvr>
                                        <p:cTn id="8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wipe(left)">
                                      <p:cBhvr>
                                        <p:cTn id="98" dur="500"/>
                                        <p:tgtEl>
                                          <p:spTgt spid="6"/>
                                        </p:tgtEl>
                                      </p:cBhvr>
                                    </p:animEffect>
                                  </p:childTnLst>
                                </p:cTn>
                              </p:par>
                            </p:childTnLst>
                          </p:cTn>
                        </p:par>
                        <p:par>
                          <p:cTn id="99" fill="hold">
                            <p:stCondLst>
                              <p:cond delay="1000"/>
                            </p:stCondLst>
                            <p:childTnLst>
                              <p:par>
                                <p:cTn id="100" presetID="53" presetClass="entr" presetSubtype="16" fill="hold" nodeType="afterEffect">
                                  <p:stCondLst>
                                    <p:cond delay="0"/>
                                  </p:stCondLst>
                                  <p:childTnLst>
                                    <p:set>
                                      <p:cBhvr>
                                        <p:cTn id="101" dur="1" fill="hold">
                                          <p:stCondLst>
                                            <p:cond delay="0"/>
                                          </p:stCondLst>
                                        </p:cTn>
                                        <p:tgtEl>
                                          <p:spTgt spid="18"/>
                                        </p:tgtEl>
                                        <p:attrNameLst>
                                          <p:attrName>style.visibility</p:attrName>
                                        </p:attrNameLst>
                                      </p:cBhvr>
                                      <p:to>
                                        <p:strVal val="visible"/>
                                      </p:to>
                                    </p:set>
                                    <p:anim calcmode="lin" valueType="num">
                                      <p:cBhvr>
                                        <p:cTn id="102" dur="500" fill="hold"/>
                                        <p:tgtEl>
                                          <p:spTgt spid="18"/>
                                        </p:tgtEl>
                                        <p:attrNameLst>
                                          <p:attrName>ppt_w</p:attrName>
                                        </p:attrNameLst>
                                      </p:cBhvr>
                                      <p:tavLst>
                                        <p:tav tm="0">
                                          <p:val>
                                            <p:fltVal val="0"/>
                                          </p:val>
                                        </p:tav>
                                        <p:tav tm="100000">
                                          <p:val>
                                            <p:strVal val="#ppt_w"/>
                                          </p:val>
                                        </p:tav>
                                      </p:tavLst>
                                    </p:anim>
                                    <p:anim calcmode="lin" valueType="num">
                                      <p:cBhvr>
                                        <p:cTn id="103" dur="500" fill="hold"/>
                                        <p:tgtEl>
                                          <p:spTgt spid="18"/>
                                        </p:tgtEl>
                                        <p:attrNameLst>
                                          <p:attrName>ppt_h</p:attrName>
                                        </p:attrNameLst>
                                      </p:cBhvr>
                                      <p:tavLst>
                                        <p:tav tm="0">
                                          <p:val>
                                            <p:fltVal val="0"/>
                                          </p:val>
                                        </p:tav>
                                        <p:tav tm="100000">
                                          <p:val>
                                            <p:strVal val="#ppt_h"/>
                                          </p:val>
                                        </p:tav>
                                      </p:tavLst>
                                    </p:anim>
                                    <p:animEffect transition="in" filter="fade">
                                      <p:cBhvr>
                                        <p:cTn id="104" dur="500"/>
                                        <p:tgtEl>
                                          <p:spTgt spid="18"/>
                                        </p:tgtEl>
                                      </p:cBhvr>
                                    </p:animEffect>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left)">
                                      <p:cBhvr>
                                        <p:cTn id="108" dur="500"/>
                                        <p:tgtEl>
                                          <p:spTgt spid="20"/>
                                        </p:tgtEl>
                                      </p:cBhvr>
                                    </p:animEffect>
                                  </p:childTnLst>
                                </p:cTn>
                              </p:par>
                            </p:childTnLst>
                          </p:cTn>
                        </p:par>
                        <p:par>
                          <p:cTn id="109" fill="hold">
                            <p:stCondLst>
                              <p:cond delay="2000"/>
                            </p:stCondLst>
                            <p:childTnLst>
                              <p:par>
                                <p:cTn id="110" presetID="53" presetClass="entr" presetSubtype="16" fill="hold" nodeType="afterEffect">
                                  <p:stCondLst>
                                    <p:cond delay="0"/>
                                  </p:stCondLst>
                                  <p:childTnLst>
                                    <p:set>
                                      <p:cBhvr>
                                        <p:cTn id="111" dur="1" fill="hold">
                                          <p:stCondLst>
                                            <p:cond delay="0"/>
                                          </p:stCondLst>
                                        </p:cTn>
                                        <p:tgtEl>
                                          <p:spTgt spid="10"/>
                                        </p:tgtEl>
                                        <p:attrNameLst>
                                          <p:attrName>style.visibility</p:attrName>
                                        </p:attrNameLst>
                                      </p:cBhvr>
                                      <p:to>
                                        <p:strVal val="visible"/>
                                      </p:to>
                                    </p:set>
                                    <p:anim calcmode="lin" valueType="num">
                                      <p:cBhvr>
                                        <p:cTn id="112" dur="500" fill="hold"/>
                                        <p:tgtEl>
                                          <p:spTgt spid="10"/>
                                        </p:tgtEl>
                                        <p:attrNameLst>
                                          <p:attrName>ppt_w</p:attrName>
                                        </p:attrNameLst>
                                      </p:cBhvr>
                                      <p:tavLst>
                                        <p:tav tm="0">
                                          <p:val>
                                            <p:fltVal val="0"/>
                                          </p:val>
                                        </p:tav>
                                        <p:tav tm="100000">
                                          <p:val>
                                            <p:strVal val="#ppt_w"/>
                                          </p:val>
                                        </p:tav>
                                      </p:tavLst>
                                    </p:anim>
                                    <p:anim calcmode="lin" valueType="num">
                                      <p:cBhvr>
                                        <p:cTn id="113" dur="500" fill="hold"/>
                                        <p:tgtEl>
                                          <p:spTgt spid="10"/>
                                        </p:tgtEl>
                                        <p:attrNameLst>
                                          <p:attrName>ppt_h</p:attrName>
                                        </p:attrNameLst>
                                      </p:cBhvr>
                                      <p:tavLst>
                                        <p:tav tm="0">
                                          <p:val>
                                            <p:fltVal val="0"/>
                                          </p:val>
                                        </p:tav>
                                        <p:tav tm="100000">
                                          <p:val>
                                            <p:strVal val="#ppt_h"/>
                                          </p:val>
                                        </p:tav>
                                      </p:tavLst>
                                    </p:anim>
                                    <p:animEffect transition="in" filter="fade">
                                      <p:cBhvr>
                                        <p:cTn id="114" dur="500"/>
                                        <p:tgtEl>
                                          <p:spTgt spid="10"/>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p:cTn id="119" dur="500" fill="hold"/>
                                        <p:tgtEl>
                                          <p:spTgt spid="30"/>
                                        </p:tgtEl>
                                        <p:attrNameLst>
                                          <p:attrName>ppt_w</p:attrName>
                                        </p:attrNameLst>
                                      </p:cBhvr>
                                      <p:tavLst>
                                        <p:tav tm="0">
                                          <p:val>
                                            <p:fltVal val="0"/>
                                          </p:val>
                                        </p:tav>
                                        <p:tav tm="100000">
                                          <p:val>
                                            <p:strVal val="#ppt_w"/>
                                          </p:val>
                                        </p:tav>
                                      </p:tavLst>
                                    </p:anim>
                                    <p:anim calcmode="lin" valueType="num">
                                      <p:cBhvr>
                                        <p:cTn id="120" dur="500" fill="hold"/>
                                        <p:tgtEl>
                                          <p:spTgt spid="30"/>
                                        </p:tgtEl>
                                        <p:attrNameLst>
                                          <p:attrName>ppt_h</p:attrName>
                                        </p:attrNameLst>
                                      </p:cBhvr>
                                      <p:tavLst>
                                        <p:tav tm="0">
                                          <p:val>
                                            <p:fltVal val="0"/>
                                          </p:val>
                                        </p:tav>
                                        <p:tav tm="100000">
                                          <p:val>
                                            <p:strVal val="#ppt_h"/>
                                          </p:val>
                                        </p:tav>
                                      </p:tavLst>
                                    </p:anim>
                                    <p:animEffect transition="in" filter="fade">
                                      <p:cBhvr>
                                        <p:cTn id="121" dur="500"/>
                                        <p:tgtEl>
                                          <p:spTgt spid="30"/>
                                        </p:tgtEl>
                                      </p:cBhvr>
                                    </p:animEffect>
                                  </p:childTnLst>
                                </p:cTn>
                              </p:par>
                            </p:childTnLst>
                          </p:cTn>
                        </p:par>
                        <p:par>
                          <p:cTn id="122" fill="hold">
                            <p:stCondLst>
                              <p:cond delay="500"/>
                            </p:stCondLst>
                            <p:childTnLst>
                              <p:par>
                                <p:cTn id="123" presetID="22" presetClass="entr" presetSubtype="4"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wipe(down)">
                                      <p:cBhvr>
                                        <p:cTn id="125" dur="500"/>
                                        <p:tgtEl>
                                          <p:spTgt spid="31"/>
                                        </p:tgtEl>
                                      </p:cBhvr>
                                    </p:animEffect>
                                  </p:childTnLst>
                                </p:cTn>
                              </p:par>
                            </p:childTnLst>
                          </p:cTn>
                        </p:par>
                        <p:par>
                          <p:cTn id="126" fill="hold">
                            <p:stCondLst>
                              <p:cond delay="1000"/>
                            </p:stCondLst>
                            <p:childTnLst>
                              <p:par>
                                <p:cTn id="127" presetID="53" presetClass="entr" presetSubtype="16" fill="hold" nodeType="afterEffect">
                                  <p:stCondLst>
                                    <p:cond delay="0"/>
                                  </p:stCondLst>
                                  <p:childTnLst>
                                    <p:set>
                                      <p:cBhvr>
                                        <p:cTn id="128" dur="1" fill="hold">
                                          <p:stCondLst>
                                            <p:cond delay="0"/>
                                          </p:stCondLst>
                                        </p:cTn>
                                        <p:tgtEl>
                                          <p:spTgt spid="14"/>
                                        </p:tgtEl>
                                        <p:attrNameLst>
                                          <p:attrName>style.visibility</p:attrName>
                                        </p:attrNameLst>
                                      </p:cBhvr>
                                      <p:to>
                                        <p:strVal val="visible"/>
                                      </p:to>
                                    </p:set>
                                    <p:anim calcmode="lin" valueType="num">
                                      <p:cBhvr>
                                        <p:cTn id="129" dur="500" fill="hold"/>
                                        <p:tgtEl>
                                          <p:spTgt spid="14"/>
                                        </p:tgtEl>
                                        <p:attrNameLst>
                                          <p:attrName>ppt_w</p:attrName>
                                        </p:attrNameLst>
                                      </p:cBhvr>
                                      <p:tavLst>
                                        <p:tav tm="0">
                                          <p:val>
                                            <p:fltVal val="0"/>
                                          </p:val>
                                        </p:tav>
                                        <p:tav tm="100000">
                                          <p:val>
                                            <p:strVal val="#ppt_w"/>
                                          </p:val>
                                        </p:tav>
                                      </p:tavLst>
                                    </p:anim>
                                    <p:anim calcmode="lin" valueType="num">
                                      <p:cBhvr>
                                        <p:cTn id="130" dur="500" fill="hold"/>
                                        <p:tgtEl>
                                          <p:spTgt spid="14"/>
                                        </p:tgtEl>
                                        <p:attrNameLst>
                                          <p:attrName>ppt_h</p:attrName>
                                        </p:attrNameLst>
                                      </p:cBhvr>
                                      <p:tavLst>
                                        <p:tav tm="0">
                                          <p:val>
                                            <p:fltVal val="0"/>
                                          </p:val>
                                        </p:tav>
                                        <p:tav tm="100000">
                                          <p:val>
                                            <p:strVal val="#ppt_h"/>
                                          </p:val>
                                        </p:tav>
                                      </p:tavLst>
                                    </p:anim>
                                    <p:animEffect transition="in" filter="fade">
                                      <p:cBhvr>
                                        <p:cTn id="131" dur="500"/>
                                        <p:tgtEl>
                                          <p:spTgt spid="14"/>
                                        </p:tgtEl>
                                      </p:cBhvr>
                                    </p:animEffect>
                                  </p:childTnLst>
                                </p:cTn>
                              </p:par>
                            </p:childTnLst>
                          </p:cTn>
                        </p:par>
                        <p:par>
                          <p:cTn id="132" fill="hold">
                            <p:stCondLst>
                              <p:cond delay="1500"/>
                            </p:stCondLst>
                            <p:childTnLst>
                              <p:par>
                                <p:cTn id="133" presetID="22" presetClass="entr" presetSubtype="2" fill="hold" grpId="0" nodeType="after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right)">
                                      <p:cBhvr>
                                        <p:cTn id="135" dur="500"/>
                                        <p:tgtEl>
                                          <p:spTgt spid="22"/>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nodeType="clickEffect">
                                  <p:stCondLst>
                                    <p:cond delay="0"/>
                                  </p:stCondLst>
                                  <p:childTnLst>
                                    <p:set>
                                      <p:cBhvr>
                                        <p:cTn id="139" dur="1" fill="hold">
                                          <p:stCondLst>
                                            <p:cond delay="0"/>
                                          </p:stCondLst>
                                        </p:cTn>
                                        <p:tgtEl>
                                          <p:spTgt spid="12"/>
                                        </p:tgtEl>
                                        <p:attrNameLst>
                                          <p:attrName>style.visibility</p:attrName>
                                        </p:attrNameLst>
                                      </p:cBhvr>
                                      <p:to>
                                        <p:strVal val="visible"/>
                                      </p:to>
                                    </p:set>
                                    <p:anim calcmode="lin" valueType="num">
                                      <p:cBhvr>
                                        <p:cTn id="140" dur="500" fill="hold"/>
                                        <p:tgtEl>
                                          <p:spTgt spid="12"/>
                                        </p:tgtEl>
                                        <p:attrNameLst>
                                          <p:attrName>ppt_w</p:attrName>
                                        </p:attrNameLst>
                                      </p:cBhvr>
                                      <p:tavLst>
                                        <p:tav tm="0">
                                          <p:val>
                                            <p:fltVal val="0"/>
                                          </p:val>
                                        </p:tav>
                                        <p:tav tm="100000">
                                          <p:val>
                                            <p:strVal val="#ppt_w"/>
                                          </p:val>
                                        </p:tav>
                                      </p:tavLst>
                                    </p:anim>
                                    <p:anim calcmode="lin" valueType="num">
                                      <p:cBhvr>
                                        <p:cTn id="141" dur="500" fill="hold"/>
                                        <p:tgtEl>
                                          <p:spTgt spid="12"/>
                                        </p:tgtEl>
                                        <p:attrNameLst>
                                          <p:attrName>ppt_h</p:attrName>
                                        </p:attrNameLst>
                                      </p:cBhvr>
                                      <p:tavLst>
                                        <p:tav tm="0">
                                          <p:val>
                                            <p:fltVal val="0"/>
                                          </p:val>
                                        </p:tav>
                                        <p:tav tm="100000">
                                          <p:val>
                                            <p:strVal val="#ppt_h"/>
                                          </p:val>
                                        </p:tav>
                                      </p:tavLst>
                                    </p:anim>
                                    <p:animEffect transition="in" filter="fade">
                                      <p:cBhvr>
                                        <p:cTn id="142" dur="500"/>
                                        <p:tgtEl>
                                          <p:spTgt spid="12"/>
                                        </p:tgtEl>
                                      </p:cBhvr>
                                    </p:animEffect>
                                  </p:childTnLst>
                                </p:cTn>
                              </p:par>
                            </p:childTnLst>
                          </p:cTn>
                        </p:par>
                        <p:par>
                          <p:cTn id="143" fill="hold">
                            <p:stCondLst>
                              <p:cond delay="500"/>
                            </p:stCondLst>
                            <p:childTnLst>
                              <p:par>
                                <p:cTn id="144" presetID="53" presetClass="entr" presetSubtype="16" fill="hold" nodeType="afterEffect">
                                  <p:stCondLst>
                                    <p:cond delay="0"/>
                                  </p:stCondLst>
                                  <p:childTnLst>
                                    <p:set>
                                      <p:cBhvr>
                                        <p:cTn id="145" dur="1" fill="hold">
                                          <p:stCondLst>
                                            <p:cond delay="0"/>
                                          </p:stCondLst>
                                        </p:cTn>
                                        <p:tgtEl>
                                          <p:spTgt spid="24"/>
                                        </p:tgtEl>
                                        <p:attrNameLst>
                                          <p:attrName>style.visibility</p:attrName>
                                        </p:attrNameLst>
                                      </p:cBhvr>
                                      <p:to>
                                        <p:strVal val="visible"/>
                                      </p:to>
                                    </p:set>
                                    <p:anim calcmode="lin" valueType="num">
                                      <p:cBhvr>
                                        <p:cTn id="146" dur="500" fill="hold"/>
                                        <p:tgtEl>
                                          <p:spTgt spid="24"/>
                                        </p:tgtEl>
                                        <p:attrNameLst>
                                          <p:attrName>ppt_w</p:attrName>
                                        </p:attrNameLst>
                                      </p:cBhvr>
                                      <p:tavLst>
                                        <p:tav tm="0">
                                          <p:val>
                                            <p:fltVal val="0"/>
                                          </p:val>
                                        </p:tav>
                                        <p:tav tm="100000">
                                          <p:val>
                                            <p:strVal val="#ppt_w"/>
                                          </p:val>
                                        </p:tav>
                                      </p:tavLst>
                                    </p:anim>
                                    <p:anim calcmode="lin" valueType="num">
                                      <p:cBhvr>
                                        <p:cTn id="147" dur="500" fill="hold"/>
                                        <p:tgtEl>
                                          <p:spTgt spid="24"/>
                                        </p:tgtEl>
                                        <p:attrNameLst>
                                          <p:attrName>ppt_h</p:attrName>
                                        </p:attrNameLst>
                                      </p:cBhvr>
                                      <p:tavLst>
                                        <p:tav tm="0">
                                          <p:val>
                                            <p:fltVal val="0"/>
                                          </p:val>
                                        </p:tav>
                                        <p:tav tm="100000">
                                          <p:val>
                                            <p:strVal val="#ppt_h"/>
                                          </p:val>
                                        </p:tav>
                                      </p:tavLst>
                                    </p:anim>
                                    <p:animEffect transition="in" filter="fade">
                                      <p:cBhvr>
                                        <p:cTn id="148" dur="500"/>
                                        <p:tgtEl>
                                          <p:spTgt spid="24"/>
                                        </p:tgtEl>
                                      </p:cBhvr>
                                    </p:animEffect>
                                  </p:childTnLst>
                                </p:cTn>
                              </p:par>
                            </p:childTnLst>
                          </p:cTn>
                        </p:par>
                        <p:par>
                          <p:cTn id="149" fill="hold">
                            <p:stCondLst>
                              <p:cond delay="1000"/>
                            </p:stCondLst>
                            <p:childTnLst>
                              <p:par>
                                <p:cTn id="150" presetID="22" presetClass="entr" presetSubtype="2" fill="hold" grpId="0" nodeType="afterEffect">
                                  <p:stCondLst>
                                    <p:cond delay="0"/>
                                  </p:stCondLst>
                                  <p:childTnLst>
                                    <p:set>
                                      <p:cBhvr>
                                        <p:cTn id="151" dur="1" fill="hold">
                                          <p:stCondLst>
                                            <p:cond delay="0"/>
                                          </p:stCondLst>
                                        </p:cTn>
                                        <p:tgtEl>
                                          <p:spTgt spid="26"/>
                                        </p:tgtEl>
                                        <p:attrNameLst>
                                          <p:attrName>style.visibility</p:attrName>
                                        </p:attrNameLst>
                                      </p:cBhvr>
                                      <p:to>
                                        <p:strVal val="visible"/>
                                      </p:to>
                                    </p:set>
                                    <p:animEffect transition="in" filter="wipe(right)">
                                      <p:cBhvr>
                                        <p:cTn id="152" dur="500"/>
                                        <p:tgtEl>
                                          <p:spTgt spid="26"/>
                                        </p:tgtEl>
                                      </p:cBhvr>
                                    </p:animEffect>
                                  </p:childTnLst>
                                </p:cTn>
                              </p:par>
                            </p:childTnLst>
                          </p:cTn>
                        </p:par>
                        <p:par>
                          <p:cTn id="153" fill="hold">
                            <p:stCondLst>
                              <p:cond delay="1500"/>
                            </p:stCondLst>
                            <p:childTnLst>
                              <p:par>
                                <p:cTn id="154" presetID="22" presetClass="entr" presetSubtype="2" fill="hold" grpId="0" nodeType="afterEffect">
                                  <p:stCondLst>
                                    <p:cond delay="0"/>
                                  </p:stCondLst>
                                  <p:childTnLst>
                                    <p:set>
                                      <p:cBhvr>
                                        <p:cTn id="155" dur="1" fill="hold">
                                          <p:stCondLst>
                                            <p:cond delay="0"/>
                                          </p:stCondLst>
                                        </p:cTn>
                                        <p:tgtEl>
                                          <p:spTgt spid="23"/>
                                        </p:tgtEl>
                                        <p:attrNameLst>
                                          <p:attrName>style.visibility</p:attrName>
                                        </p:attrNameLst>
                                      </p:cBhvr>
                                      <p:to>
                                        <p:strVal val="visible"/>
                                      </p:to>
                                    </p:set>
                                    <p:animEffect transition="in" filter="wipe(right)">
                                      <p:cBhvr>
                                        <p:cTn id="156" dur="500"/>
                                        <p:tgtEl>
                                          <p:spTgt spid="23"/>
                                        </p:tgtEl>
                                      </p:cBhvr>
                                    </p:animEffect>
                                  </p:childTnLst>
                                </p:cTn>
                              </p:par>
                            </p:childTnLst>
                          </p:cTn>
                        </p:par>
                        <p:par>
                          <p:cTn id="157" fill="hold">
                            <p:stCondLst>
                              <p:cond delay="2000"/>
                            </p:stCondLst>
                            <p:childTnLst>
                              <p:par>
                                <p:cTn id="158" presetID="53" presetClass="entr" presetSubtype="16" fill="hold" grpId="0" nodeType="afterEffect">
                                  <p:stCondLst>
                                    <p:cond delay="0"/>
                                  </p:stCondLst>
                                  <p:childTnLst>
                                    <p:set>
                                      <p:cBhvr>
                                        <p:cTn id="159" dur="1" fill="hold">
                                          <p:stCondLst>
                                            <p:cond delay="0"/>
                                          </p:stCondLst>
                                        </p:cTn>
                                        <p:tgtEl>
                                          <p:spTgt spid="29"/>
                                        </p:tgtEl>
                                        <p:attrNameLst>
                                          <p:attrName>style.visibility</p:attrName>
                                        </p:attrNameLst>
                                      </p:cBhvr>
                                      <p:to>
                                        <p:strVal val="visible"/>
                                      </p:to>
                                    </p:set>
                                    <p:anim calcmode="lin" valueType="num">
                                      <p:cBhvr>
                                        <p:cTn id="160" dur="500" fill="hold"/>
                                        <p:tgtEl>
                                          <p:spTgt spid="29"/>
                                        </p:tgtEl>
                                        <p:attrNameLst>
                                          <p:attrName>ppt_w</p:attrName>
                                        </p:attrNameLst>
                                      </p:cBhvr>
                                      <p:tavLst>
                                        <p:tav tm="0">
                                          <p:val>
                                            <p:fltVal val="0"/>
                                          </p:val>
                                        </p:tav>
                                        <p:tav tm="100000">
                                          <p:val>
                                            <p:strVal val="#ppt_w"/>
                                          </p:val>
                                        </p:tav>
                                      </p:tavLst>
                                    </p:anim>
                                    <p:anim calcmode="lin" valueType="num">
                                      <p:cBhvr>
                                        <p:cTn id="161" dur="500" fill="hold"/>
                                        <p:tgtEl>
                                          <p:spTgt spid="29"/>
                                        </p:tgtEl>
                                        <p:attrNameLst>
                                          <p:attrName>ppt_h</p:attrName>
                                        </p:attrNameLst>
                                      </p:cBhvr>
                                      <p:tavLst>
                                        <p:tav tm="0">
                                          <p:val>
                                            <p:fltVal val="0"/>
                                          </p:val>
                                        </p:tav>
                                        <p:tav tm="100000">
                                          <p:val>
                                            <p:strVal val="#ppt_h"/>
                                          </p:val>
                                        </p:tav>
                                      </p:tavLst>
                                    </p:anim>
                                    <p:animEffect transition="in" filter="fade">
                                      <p:cBhvr>
                                        <p:cTn id="162" dur="500"/>
                                        <p:tgtEl>
                                          <p:spTgt spid="29"/>
                                        </p:tgtEl>
                                      </p:cBhvr>
                                    </p:animEffect>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nodeType="clickEffect">
                                  <p:stCondLst>
                                    <p:cond delay="0"/>
                                  </p:stCondLst>
                                  <p:childTnLst>
                                    <p:set>
                                      <p:cBhvr>
                                        <p:cTn id="166" dur="1" fill="hold">
                                          <p:stCondLst>
                                            <p:cond delay="0"/>
                                          </p:stCondLst>
                                        </p:cTn>
                                        <p:tgtEl>
                                          <p:spTgt spid="3">
                                            <p:txEl>
                                              <p:pRg st="7" end="7"/>
                                            </p:txEl>
                                          </p:spTgt>
                                        </p:tgtEl>
                                        <p:attrNameLst>
                                          <p:attrName>style.visibility</p:attrName>
                                        </p:attrNameLst>
                                      </p:cBhvr>
                                      <p:to>
                                        <p:strVal val="visible"/>
                                      </p:to>
                                    </p:set>
                                    <p:animEffect transition="in" filter="fade">
                                      <p:cBhvr>
                                        <p:cTn id="167" dur="1000"/>
                                        <p:tgtEl>
                                          <p:spTgt spid="3">
                                            <p:txEl>
                                              <p:pRg st="7" end="7"/>
                                            </p:txEl>
                                          </p:spTgt>
                                        </p:tgtEl>
                                      </p:cBhvr>
                                    </p:animEffect>
                                    <p:anim calcmode="lin" valueType="num">
                                      <p:cBhvr>
                                        <p:cTn id="16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nodeType="clickEffect">
                                  <p:stCondLst>
                                    <p:cond delay="0"/>
                                  </p:stCondLst>
                                  <p:childTnLst>
                                    <p:set>
                                      <p:cBhvr>
                                        <p:cTn id="173" dur="1" fill="hold">
                                          <p:stCondLst>
                                            <p:cond delay="0"/>
                                          </p:stCondLst>
                                        </p:cTn>
                                        <p:tgtEl>
                                          <p:spTgt spid="3">
                                            <p:txEl>
                                              <p:pRg st="8" end="8"/>
                                            </p:txEl>
                                          </p:spTgt>
                                        </p:tgtEl>
                                        <p:attrNameLst>
                                          <p:attrName>style.visibility</p:attrName>
                                        </p:attrNameLst>
                                      </p:cBhvr>
                                      <p:to>
                                        <p:strVal val="visible"/>
                                      </p:to>
                                    </p:set>
                                    <p:animEffect transition="in" filter="fade">
                                      <p:cBhvr>
                                        <p:cTn id="174" dur="1000"/>
                                        <p:tgtEl>
                                          <p:spTgt spid="3">
                                            <p:txEl>
                                              <p:pRg st="8" end="8"/>
                                            </p:txEl>
                                          </p:spTgt>
                                        </p:tgtEl>
                                      </p:cBhvr>
                                    </p:animEffect>
                                    <p:anim calcmode="lin" valueType="num">
                                      <p:cBhvr>
                                        <p:cTn id="17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7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nodeType="clickEffect">
                                  <p:stCondLst>
                                    <p:cond delay="0"/>
                                  </p:stCondLst>
                                  <p:childTnLst>
                                    <p:set>
                                      <p:cBhvr>
                                        <p:cTn id="180" dur="1" fill="hold">
                                          <p:stCondLst>
                                            <p:cond delay="0"/>
                                          </p:stCondLst>
                                        </p:cTn>
                                        <p:tgtEl>
                                          <p:spTgt spid="3">
                                            <p:txEl>
                                              <p:pRg st="9" end="9"/>
                                            </p:txEl>
                                          </p:spTgt>
                                        </p:tgtEl>
                                        <p:attrNameLst>
                                          <p:attrName>style.visibility</p:attrName>
                                        </p:attrNameLst>
                                      </p:cBhvr>
                                      <p:to>
                                        <p:strVal val="visible"/>
                                      </p:to>
                                    </p:set>
                                    <p:animEffect transition="in" filter="fade">
                                      <p:cBhvr>
                                        <p:cTn id="181" dur="1000"/>
                                        <p:tgtEl>
                                          <p:spTgt spid="3">
                                            <p:txEl>
                                              <p:pRg st="9" end="9"/>
                                            </p:txEl>
                                          </p:spTgt>
                                        </p:tgtEl>
                                      </p:cBhvr>
                                    </p:animEffect>
                                    <p:anim calcmode="lin" valueType="num">
                                      <p:cBhvr>
                                        <p:cTn id="18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8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nodeType="clickEffect">
                                  <p:stCondLst>
                                    <p:cond delay="0"/>
                                  </p:stCondLst>
                                  <p:childTnLst>
                                    <p:set>
                                      <p:cBhvr>
                                        <p:cTn id="187" dur="1" fill="hold">
                                          <p:stCondLst>
                                            <p:cond delay="0"/>
                                          </p:stCondLst>
                                        </p:cTn>
                                        <p:tgtEl>
                                          <p:spTgt spid="3">
                                            <p:txEl>
                                              <p:pRg st="10" end="10"/>
                                            </p:txEl>
                                          </p:spTgt>
                                        </p:tgtEl>
                                        <p:attrNameLst>
                                          <p:attrName>style.visibility</p:attrName>
                                        </p:attrNameLst>
                                      </p:cBhvr>
                                      <p:to>
                                        <p:strVal val="visible"/>
                                      </p:to>
                                    </p:set>
                                    <p:animEffect transition="in" filter="fade">
                                      <p:cBhvr>
                                        <p:cTn id="188" dur="1000"/>
                                        <p:tgtEl>
                                          <p:spTgt spid="3">
                                            <p:txEl>
                                              <p:pRg st="10" end="10"/>
                                            </p:txEl>
                                          </p:spTgt>
                                        </p:tgtEl>
                                      </p:cBhvr>
                                    </p:animEffect>
                                    <p:anim calcmode="lin" valueType="num">
                                      <p:cBhvr>
                                        <p:cTn id="18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9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2" grpId="0" animBg="1"/>
      <p:bldP spid="23" grpId="0" animBg="1"/>
      <p:bldP spid="26" grpId="0" animBg="1"/>
      <p:bldP spid="28" grpId="0" animBg="1"/>
      <p:bldP spid="29" grpId="0"/>
      <p:bldP spid="30"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667" y="558800"/>
            <a:ext cx="10600268" cy="5884333"/>
          </a:xfrm>
        </p:spPr>
        <p:txBody>
          <a:bodyPr>
            <a:normAutofit/>
          </a:bodyPr>
          <a:lstStyle/>
          <a:p>
            <a:pPr marL="0" indent="0">
              <a:buNone/>
            </a:pPr>
            <a:r>
              <a:rPr lang="fr-CH" sz="2400" i="1" dirty="0" smtClean="0"/>
              <a:t>« La 5G, indispensable pour l’internet des objets et les voitures autonomes ? »</a:t>
            </a:r>
          </a:p>
          <a:p>
            <a:r>
              <a:rPr lang="fr-CH" sz="2400" dirty="0" smtClean="0">
                <a:solidFill>
                  <a:srgbClr val="FF0000"/>
                </a:solidFill>
              </a:rPr>
              <a:t>Il existe DÉJÀ des réseaux pour l’«IoT»  </a:t>
            </a:r>
          </a:p>
          <a:p>
            <a:pPr lvl="1">
              <a:buFont typeface="Wingdings" panose="05000000000000000000" pitchFamily="2" charset="2"/>
              <a:buChar char="Ø"/>
            </a:pPr>
            <a:r>
              <a:rPr lang="fr-CH" sz="2000" dirty="0" smtClean="0"/>
              <a:t>Réseau LoRa </a:t>
            </a:r>
            <a:r>
              <a:rPr lang="fr-CH" sz="2000" dirty="0" smtClean="0">
                <a:hlinkClick r:id="rId2"/>
              </a:rPr>
              <a:t>développé par Swisscom</a:t>
            </a:r>
            <a:r>
              <a:rPr lang="fr-CH" sz="2000" dirty="0" smtClean="0"/>
              <a:t/>
            </a:r>
            <a:br>
              <a:rPr lang="fr-CH" sz="2000" dirty="0" smtClean="0"/>
            </a:br>
            <a:r>
              <a:rPr lang="fr-CH" sz="2000" dirty="0" smtClean="0"/>
              <a:t>sur 96.7% du territoire suisse</a:t>
            </a:r>
          </a:p>
          <a:p>
            <a:pPr lvl="1">
              <a:buFont typeface="Wingdings" panose="05000000000000000000" pitchFamily="2" charset="2"/>
              <a:buChar char="Ø"/>
            </a:pPr>
            <a:r>
              <a:rPr lang="fr-CH" sz="2000" dirty="0" smtClean="0"/>
              <a:t>Basse intensité radiofréquences</a:t>
            </a:r>
          </a:p>
          <a:p>
            <a:pPr lvl="1">
              <a:buFont typeface="Wingdings" panose="05000000000000000000" pitchFamily="2" charset="2"/>
              <a:buChar char="Ø"/>
            </a:pPr>
            <a:r>
              <a:rPr lang="fr-CH" sz="2000" dirty="0" smtClean="0"/>
              <a:t>Borne d’accès connectée au réseau fixe</a:t>
            </a:r>
          </a:p>
          <a:p>
            <a:pPr lvl="1">
              <a:buFont typeface="Wingdings" panose="05000000000000000000" pitchFamily="2" charset="2"/>
              <a:buChar char="Ø"/>
            </a:pPr>
            <a:r>
              <a:rPr lang="fr-CH" sz="2000" b="1" dirty="0" smtClean="0"/>
              <a:t>PAS BESOIN DE 5G !</a:t>
            </a:r>
          </a:p>
          <a:p>
            <a:r>
              <a:rPr lang="fr-CH" sz="2400" dirty="0" smtClean="0">
                <a:solidFill>
                  <a:srgbClr val="FF0000"/>
                </a:solidFill>
              </a:rPr>
              <a:t>Voitures autonomes : </a:t>
            </a:r>
          </a:p>
          <a:p>
            <a:pPr lvl="1">
              <a:buFont typeface="Wingdings" panose="05000000000000000000" pitchFamily="2" charset="2"/>
              <a:buChar char="Ø"/>
            </a:pPr>
            <a:r>
              <a:rPr lang="fr-CH" sz="2000" dirty="0" smtClean="0"/>
              <a:t>Fonctionnent déjà aux USA sans réseau 5G</a:t>
            </a:r>
          </a:p>
          <a:p>
            <a:pPr lvl="1">
              <a:buFont typeface="Wingdings" panose="05000000000000000000" pitchFamily="2" charset="2"/>
              <a:buChar char="Ø"/>
            </a:pPr>
            <a:r>
              <a:rPr lang="fr-CH" sz="2000" dirty="0" smtClean="0"/>
              <a:t>Utiliseront leurs caméras, capteurs, LIDAR</a:t>
            </a:r>
            <a:br>
              <a:rPr lang="fr-CH" sz="2000" dirty="0" smtClean="0"/>
            </a:br>
            <a:r>
              <a:rPr lang="fr-CH" sz="2000" dirty="0" smtClean="0"/>
              <a:t>(radar laser) pour la conduite autonome</a:t>
            </a:r>
          </a:p>
          <a:p>
            <a:pPr lvl="1">
              <a:buFont typeface="Wingdings" panose="05000000000000000000" pitchFamily="2" charset="2"/>
              <a:buChar char="Ø"/>
            </a:pPr>
            <a:r>
              <a:rPr lang="fr-CH" sz="2000" dirty="0" smtClean="0"/>
              <a:t>Trop risqué de faire dépendre la vie de personnes</a:t>
            </a:r>
            <a:br>
              <a:rPr lang="fr-CH" sz="2000" dirty="0" smtClean="0"/>
            </a:br>
            <a:r>
              <a:rPr lang="fr-CH" sz="2000" dirty="0" smtClean="0"/>
              <a:t>de la vitesse de réaction d’un réseau</a:t>
            </a:r>
          </a:p>
          <a:p>
            <a:pPr lvl="1">
              <a:buFont typeface="Wingdings" panose="05000000000000000000" pitchFamily="2" charset="2"/>
              <a:buChar char="Ø"/>
            </a:pPr>
            <a:r>
              <a:rPr lang="fr-CH" sz="2000" dirty="0" smtClean="0"/>
              <a:t>La 4G suffit, le temps de réaction est rapide (0.05s)</a:t>
            </a:r>
          </a:p>
          <a:p>
            <a:pPr lvl="1">
              <a:buFont typeface="Wingdings" panose="05000000000000000000" pitchFamily="2" charset="2"/>
              <a:buChar char="Ø"/>
            </a:pPr>
            <a:r>
              <a:rPr lang="fr-CH" sz="2000" dirty="0"/>
              <a:t>Des systèmes </a:t>
            </a:r>
            <a:r>
              <a:rPr lang="fr-CH" sz="2000" dirty="0" smtClean="0"/>
              <a:t>de communication inter-véhicules</a:t>
            </a:r>
            <a:br>
              <a:rPr lang="fr-CH" sz="2000" dirty="0" smtClean="0"/>
            </a:br>
            <a:r>
              <a:rPr lang="fr-CH" sz="2000" dirty="0" smtClean="0"/>
              <a:t>existent déjà, pas besoin de passer par le réseau</a:t>
            </a:r>
          </a:p>
          <a:p>
            <a:pPr lvl="1">
              <a:buFont typeface="Wingdings" panose="05000000000000000000" pitchFamily="2" charset="2"/>
              <a:buChar char="Ø"/>
            </a:pPr>
            <a:r>
              <a:rPr lang="fr-CH" sz="2000" b="1" dirty="0" smtClean="0"/>
              <a:t>PAS BESOIN DE 5G !</a:t>
            </a:r>
            <a:endParaRPr lang="fr-CH" sz="2000" b="1" dirty="0"/>
          </a:p>
          <a:p>
            <a:pPr lvl="1">
              <a:buFont typeface="Wingdings" panose="05000000000000000000" pitchFamily="2" charset="2"/>
              <a:buChar char="Ø"/>
            </a:pPr>
            <a:endParaRPr lang="fr-CH" sz="2000" dirty="0" smtClean="0"/>
          </a:p>
        </p:txBody>
      </p:sp>
      <p:pic>
        <p:nvPicPr>
          <p:cNvPr id="1026" name="Picture 2" descr="https://www.filiere-3e.fr/wp-content/uploads/2017/02/lora-orange-ecoyst%C3%A8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911" y="910696"/>
            <a:ext cx="5593292" cy="3279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assets.bwbx.io/images/users/iqjWHBFdfxIU/iDDitFiWYhnQ/v0/800x-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2554" y="4164133"/>
            <a:ext cx="4431246" cy="221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0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1000"/>
                                        <p:tgtEl>
                                          <p:spTgt spid="3">
                                            <p:txEl>
                                              <p:pRg st="7" end="7"/>
                                            </p:txEl>
                                          </p:spTgt>
                                        </p:tgtEl>
                                      </p:cBhvr>
                                    </p:animEffect>
                                    <p:anim calcmode="lin" valueType="num">
                                      <p:cBhvr>
                                        <p:cTn id="6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fade">
                                      <p:cBhvr>
                                        <p:cTn id="74" dur="1000"/>
                                        <p:tgtEl>
                                          <p:spTgt spid="3">
                                            <p:txEl>
                                              <p:pRg st="8" end="8"/>
                                            </p:txEl>
                                          </p:spTgt>
                                        </p:tgtEl>
                                      </p:cBhvr>
                                    </p:animEffect>
                                    <p:anim calcmode="lin" valueType="num">
                                      <p:cBhvr>
                                        <p:cTn id="7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fade">
                                      <p:cBhvr>
                                        <p:cTn id="81" dur="1000"/>
                                        <p:tgtEl>
                                          <p:spTgt spid="3">
                                            <p:txEl>
                                              <p:pRg st="9" end="9"/>
                                            </p:txEl>
                                          </p:spTgt>
                                        </p:tgtEl>
                                      </p:cBhvr>
                                    </p:animEffect>
                                    <p:anim calcmode="lin" valueType="num">
                                      <p:cBhvr>
                                        <p:cTn id="8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
                                            <p:txEl>
                                              <p:pRg st="10" end="10"/>
                                            </p:txEl>
                                          </p:spTgt>
                                        </p:tgtEl>
                                        <p:attrNameLst>
                                          <p:attrName>style.visibility</p:attrName>
                                        </p:attrNameLst>
                                      </p:cBhvr>
                                      <p:to>
                                        <p:strVal val="visible"/>
                                      </p:to>
                                    </p:set>
                                    <p:animEffect transition="in" filter="fade">
                                      <p:cBhvr>
                                        <p:cTn id="88" dur="1000"/>
                                        <p:tgtEl>
                                          <p:spTgt spid="3">
                                            <p:txEl>
                                              <p:pRg st="10" end="10"/>
                                            </p:txEl>
                                          </p:spTgt>
                                        </p:tgtEl>
                                      </p:cBhvr>
                                    </p:animEffect>
                                    <p:anim calcmode="lin" valueType="num">
                                      <p:cBhvr>
                                        <p:cTn id="8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
                                            <p:txEl>
                                              <p:pRg st="11" end="11"/>
                                            </p:txEl>
                                          </p:spTgt>
                                        </p:tgtEl>
                                        <p:attrNameLst>
                                          <p:attrName>style.visibility</p:attrName>
                                        </p:attrNameLst>
                                      </p:cBhvr>
                                      <p:to>
                                        <p:strVal val="visible"/>
                                      </p:to>
                                    </p:set>
                                    <p:animEffect transition="in" filter="fade">
                                      <p:cBhvr>
                                        <p:cTn id="95" dur="1000"/>
                                        <p:tgtEl>
                                          <p:spTgt spid="3">
                                            <p:txEl>
                                              <p:pRg st="11" end="11"/>
                                            </p:txEl>
                                          </p:spTgt>
                                        </p:tgtEl>
                                      </p:cBhvr>
                                    </p:animEffect>
                                    <p:anim calcmode="lin" valueType="num">
                                      <p:cBhvr>
                                        <p:cTn id="9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3">
                                            <p:txEl>
                                              <p:pRg st="12" end="12"/>
                                            </p:txEl>
                                          </p:spTgt>
                                        </p:tgtEl>
                                        <p:attrNameLst>
                                          <p:attrName>style.visibility</p:attrName>
                                        </p:attrNameLst>
                                      </p:cBhvr>
                                      <p:to>
                                        <p:strVal val="visible"/>
                                      </p:to>
                                    </p:set>
                                    <p:animEffect transition="in" filter="fade">
                                      <p:cBhvr>
                                        <p:cTn id="102" dur="1000"/>
                                        <p:tgtEl>
                                          <p:spTgt spid="3">
                                            <p:txEl>
                                              <p:pRg st="12" end="12"/>
                                            </p:txEl>
                                          </p:spTgt>
                                        </p:tgtEl>
                                      </p:cBhvr>
                                    </p:animEffect>
                                    <p:anim calcmode="lin" valueType="num">
                                      <p:cBhvr>
                                        <p:cTn id="10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0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37" y="672575"/>
            <a:ext cx="4247253" cy="2426230"/>
          </a:xfrm>
          <a:prstGeom prst="rect">
            <a:avLst/>
          </a:prstGeom>
        </p:spPr>
      </p:pic>
      <p:pic>
        <p:nvPicPr>
          <p:cNvPr id="9" name="Image 8"/>
          <p:cNvPicPr>
            <a:picLocks noChangeAspect="1"/>
          </p:cNvPicPr>
          <p:nvPr/>
        </p:nvPicPr>
        <p:blipFill>
          <a:blip r:embed="rId3"/>
          <a:stretch>
            <a:fillRect/>
          </a:stretch>
        </p:blipFill>
        <p:spPr>
          <a:xfrm>
            <a:off x="557737" y="3073404"/>
            <a:ext cx="1834336" cy="3491969"/>
          </a:xfrm>
          <a:prstGeom prst="rect">
            <a:avLst/>
          </a:prstGeom>
        </p:spPr>
      </p:pic>
      <p:pic>
        <p:nvPicPr>
          <p:cNvPr id="11" name="Image 10"/>
          <p:cNvPicPr>
            <a:picLocks noChangeAspect="1"/>
          </p:cNvPicPr>
          <p:nvPr/>
        </p:nvPicPr>
        <p:blipFill>
          <a:blip r:embed="rId4"/>
          <a:stretch>
            <a:fillRect/>
          </a:stretch>
        </p:blipFill>
        <p:spPr>
          <a:xfrm>
            <a:off x="4651978" y="1377215"/>
            <a:ext cx="1743498" cy="1695600"/>
          </a:xfrm>
          <a:prstGeom prst="rect">
            <a:avLst/>
          </a:prstGeom>
        </p:spPr>
      </p:pic>
      <p:pic>
        <p:nvPicPr>
          <p:cNvPr id="1026" name="Picture 2" descr="Berceau connecté : Ford veut reproduire les mouvements d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814" y="4501228"/>
            <a:ext cx="4179093" cy="208954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6"/>
          <a:stretch>
            <a:fillRect/>
          </a:stretch>
        </p:blipFill>
        <p:spPr>
          <a:xfrm>
            <a:off x="2320914" y="3074993"/>
            <a:ext cx="3009900" cy="2228850"/>
          </a:xfrm>
          <a:prstGeom prst="rect">
            <a:avLst/>
          </a:prstGeom>
        </p:spPr>
      </p:pic>
      <p:pic>
        <p:nvPicPr>
          <p:cNvPr id="14" name="Image 13"/>
          <p:cNvPicPr>
            <a:picLocks noChangeAspect="1"/>
          </p:cNvPicPr>
          <p:nvPr/>
        </p:nvPicPr>
        <p:blipFill>
          <a:blip r:embed="rId7"/>
          <a:stretch>
            <a:fillRect/>
          </a:stretch>
        </p:blipFill>
        <p:spPr>
          <a:xfrm>
            <a:off x="9499055" y="3860022"/>
            <a:ext cx="2164374" cy="2730752"/>
          </a:xfrm>
          <a:prstGeom prst="rect">
            <a:avLst/>
          </a:prstGeom>
        </p:spPr>
      </p:pic>
      <p:pic>
        <p:nvPicPr>
          <p:cNvPr id="15" name="Image 14"/>
          <p:cNvPicPr>
            <a:picLocks noChangeAspect="1"/>
          </p:cNvPicPr>
          <p:nvPr/>
        </p:nvPicPr>
        <p:blipFill>
          <a:blip r:embed="rId8"/>
          <a:stretch>
            <a:fillRect/>
          </a:stretch>
        </p:blipFill>
        <p:spPr>
          <a:xfrm>
            <a:off x="7413162" y="1385360"/>
            <a:ext cx="4250267" cy="2474662"/>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508" y="550336"/>
            <a:ext cx="2100932" cy="1540683"/>
          </a:xfrm>
          <a:prstGeom prst="rect">
            <a:avLst/>
          </a:prstGeom>
        </p:spPr>
      </p:pic>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0733" y="4929082"/>
            <a:ext cx="990601" cy="635377"/>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1971" y="3405333"/>
            <a:ext cx="2100932" cy="1540683"/>
          </a:xfrm>
          <a:prstGeom prst="rect">
            <a:avLst/>
          </a:prstGeom>
        </p:spPr>
      </p:pic>
      <p:sp>
        <p:nvSpPr>
          <p:cNvPr id="18" name="ZoneTexte 17"/>
          <p:cNvSpPr txBox="1"/>
          <p:nvPr/>
        </p:nvSpPr>
        <p:spPr>
          <a:xfrm>
            <a:off x="2458379" y="5475287"/>
            <a:ext cx="2875481" cy="1200329"/>
          </a:xfrm>
          <a:prstGeom prst="rect">
            <a:avLst/>
          </a:prstGeom>
          <a:noFill/>
        </p:spPr>
        <p:txBody>
          <a:bodyPr wrap="square" rtlCol="0">
            <a:spAutoFit/>
          </a:bodyPr>
          <a:lstStyle/>
          <a:p>
            <a:r>
              <a:rPr lang="fr-CH" dirty="0" smtClean="0"/>
              <a:t>La lolette connectée par Bluetooth ! Avec caméra, haut-parleur, thermomètre, moniteur cardiaque, etc…</a:t>
            </a:r>
            <a:endParaRPr lang="fr-CH" dirty="0"/>
          </a:p>
        </p:txBody>
      </p:sp>
      <p:sp>
        <p:nvSpPr>
          <p:cNvPr id="22" name="ZoneTexte 21"/>
          <p:cNvSpPr txBox="1"/>
          <p:nvPr/>
        </p:nvSpPr>
        <p:spPr>
          <a:xfrm>
            <a:off x="5333597" y="3251700"/>
            <a:ext cx="4126663" cy="1328569"/>
          </a:xfrm>
          <a:prstGeom prst="rect">
            <a:avLst/>
          </a:prstGeom>
          <a:noFill/>
        </p:spPr>
        <p:txBody>
          <a:bodyPr wrap="square" rtlCol="0">
            <a:spAutoFit/>
          </a:bodyPr>
          <a:lstStyle/>
          <a:p>
            <a:pPr>
              <a:spcAft>
                <a:spcPts val="1000"/>
              </a:spcAft>
            </a:pPr>
            <a:r>
              <a:rPr lang="fr-CH" dirty="0" smtClean="0"/>
              <a:t>La couche connectée par Bluetooth ! Ainsi vous êtes notifié(e) sur votre smartphone si votre bébé est au sec ou non…</a:t>
            </a:r>
          </a:p>
          <a:p>
            <a:r>
              <a:rPr lang="fr-CH" dirty="0" smtClean="0"/>
              <a:t>Et bien sûr le berceau connecté par </a:t>
            </a:r>
            <a:r>
              <a:rPr lang="fr-CH" dirty="0" err="1" smtClean="0"/>
              <a:t>WiFi</a:t>
            </a:r>
            <a:r>
              <a:rPr lang="fr-CH" dirty="0" smtClean="0"/>
              <a:t> !</a:t>
            </a:r>
            <a:endParaRPr lang="fr-CH" dirty="0"/>
          </a:p>
        </p:txBody>
      </p:sp>
      <p:sp>
        <p:nvSpPr>
          <p:cNvPr id="19" name="ZoneTexte 18"/>
          <p:cNvSpPr txBox="1"/>
          <p:nvPr/>
        </p:nvSpPr>
        <p:spPr>
          <a:xfrm>
            <a:off x="442973" y="5563"/>
            <a:ext cx="11376494" cy="692497"/>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fr-CH" sz="3900" dirty="0" smtClean="0">
                <a:solidFill>
                  <a:srgbClr val="FF0000"/>
                </a:solidFill>
              </a:rPr>
              <a:t>LA FOLIE DES OBJETS (OU DES ENFANTS?) CONNECTÉS !</a:t>
            </a:r>
          </a:p>
        </p:txBody>
      </p:sp>
      <p:sp>
        <p:nvSpPr>
          <p:cNvPr id="21" name="ZoneTexte 20"/>
          <p:cNvSpPr txBox="1"/>
          <p:nvPr/>
        </p:nvSpPr>
        <p:spPr>
          <a:xfrm>
            <a:off x="9110141" y="2302934"/>
            <a:ext cx="2438400"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fr-CH" sz="2400" dirty="0" smtClean="0"/>
              <a:t>PAMPERS «LUMI»</a:t>
            </a:r>
            <a:endParaRPr lang="fr-CH" sz="2400" dirty="0"/>
          </a:p>
        </p:txBody>
      </p:sp>
      <p:pic>
        <p:nvPicPr>
          <p:cNvPr id="23" name="Imag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09201" y="5063087"/>
            <a:ext cx="593636" cy="437188"/>
          </a:xfrm>
          <a:prstGeom prst="rect">
            <a:avLst/>
          </a:prstGeom>
        </p:spPr>
      </p:pic>
      <p:pic>
        <p:nvPicPr>
          <p:cNvPr id="26" name="Imag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03947" y="2797240"/>
            <a:ext cx="1013468" cy="746377"/>
          </a:xfrm>
          <a:prstGeom prst="rect">
            <a:avLst/>
          </a:prstGeom>
        </p:spPr>
      </p:pic>
      <p:pic>
        <p:nvPicPr>
          <p:cNvPr id="27" name="Imag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185910">
            <a:off x="8053814" y="4782645"/>
            <a:ext cx="532546" cy="392198"/>
          </a:xfrm>
          <a:prstGeom prst="rect">
            <a:avLst/>
          </a:prstGeom>
        </p:spPr>
      </p:pic>
      <p:pic>
        <p:nvPicPr>
          <p:cNvPr id="31" name="Imag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12659" y="1293313"/>
            <a:ext cx="1978031" cy="1978031"/>
          </a:xfrm>
          <a:prstGeom prst="rect">
            <a:avLst/>
          </a:prstGeom>
        </p:spPr>
      </p:pic>
      <p:pic>
        <p:nvPicPr>
          <p:cNvPr id="28" name="Imag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8436" y="1500100"/>
            <a:ext cx="849063" cy="625299"/>
          </a:xfrm>
          <a:prstGeom prst="rect">
            <a:avLst/>
          </a:prstGeom>
        </p:spPr>
      </p:pic>
      <p:pic>
        <p:nvPicPr>
          <p:cNvPr id="6" name="Image 5"/>
          <p:cNvPicPr>
            <a:picLocks noChangeAspect="1"/>
          </p:cNvPicPr>
          <p:nvPr/>
        </p:nvPicPr>
        <p:blipFill>
          <a:blip r:embed="rId16"/>
          <a:stretch>
            <a:fillRect/>
          </a:stretch>
        </p:blipFill>
        <p:spPr>
          <a:xfrm>
            <a:off x="4651980" y="670402"/>
            <a:ext cx="7011449" cy="714374"/>
          </a:xfrm>
          <a:prstGeom prst="rect">
            <a:avLst/>
          </a:prstGeom>
        </p:spPr>
      </p:pic>
    </p:spTree>
    <p:extLst>
      <p:ext uri="{BB962C8B-B14F-4D97-AF65-F5344CB8AC3E}">
        <p14:creationId xmlns:p14="http://schemas.microsoft.com/office/powerpoint/2010/main" val="25656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1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down)">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1026"/>
                                        </p:tgtEl>
                                        <p:attrNameLst>
                                          <p:attrName>style.visibility</p:attrName>
                                        </p:attrNameLst>
                                      </p:cBhvr>
                                      <p:to>
                                        <p:strVal val="visible"/>
                                      </p:to>
                                    </p:set>
                                    <p:animEffect transition="in" filter="wipe(down)">
                                      <p:cBhvr>
                                        <p:cTn id="96" dur="500"/>
                                        <p:tgtEl>
                                          <p:spTgt spid="1026"/>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left)">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p:cTn id="113" dur="1000" fill="hold"/>
                                        <p:tgtEl>
                                          <p:spTgt spid="31"/>
                                        </p:tgtEl>
                                        <p:attrNameLst>
                                          <p:attrName>ppt_w</p:attrName>
                                        </p:attrNameLst>
                                      </p:cBhvr>
                                      <p:tavLst>
                                        <p:tav tm="0">
                                          <p:val>
                                            <p:fltVal val="0"/>
                                          </p:val>
                                        </p:tav>
                                        <p:tav tm="100000">
                                          <p:val>
                                            <p:strVal val="#ppt_w"/>
                                          </p:val>
                                        </p:tav>
                                      </p:tavLst>
                                    </p:anim>
                                    <p:anim calcmode="lin" valueType="num">
                                      <p:cBhvr>
                                        <p:cTn id="114" dur="1000" fill="hold"/>
                                        <p:tgtEl>
                                          <p:spTgt spid="31"/>
                                        </p:tgtEl>
                                        <p:attrNameLst>
                                          <p:attrName>ppt_h</p:attrName>
                                        </p:attrNameLst>
                                      </p:cBhvr>
                                      <p:tavLst>
                                        <p:tav tm="0">
                                          <p:val>
                                            <p:fltVal val="0"/>
                                          </p:val>
                                        </p:tav>
                                        <p:tav tm="100000">
                                          <p:val>
                                            <p:strVal val="#ppt_h"/>
                                          </p:val>
                                        </p:tav>
                                      </p:tavLst>
                                    </p:anim>
                                    <p:anim calcmode="lin" valueType="num">
                                      <p:cBhvr>
                                        <p:cTn id="115" dur="1000" fill="hold"/>
                                        <p:tgtEl>
                                          <p:spTgt spid="31"/>
                                        </p:tgtEl>
                                        <p:attrNameLst>
                                          <p:attrName>style.rotation</p:attrName>
                                        </p:attrNameLst>
                                      </p:cBhvr>
                                      <p:tavLst>
                                        <p:tav tm="0">
                                          <p:val>
                                            <p:fltVal val="90"/>
                                          </p:val>
                                        </p:tav>
                                        <p:tav tm="100000">
                                          <p:val>
                                            <p:fltVal val="0"/>
                                          </p:val>
                                        </p:tav>
                                      </p:tavLst>
                                    </p:anim>
                                    <p:animEffect transition="in" filter="fade">
                                      <p:cBhvr>
                                        <p:cTn id="11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4132" y="252611"/>
            <a:ext cx="9482667" cy="921808"/>
          </a:xfrm>
        </p:spPr>
        <p:txBody>
          <a:bodyPr/>
          <a:lstStyle/>
          <a:p>
            <a:r>
              <a:rPr lang="fr-CH" dirty="0"/>
              <a:t>Problèmes </a:t>
            </a:r>
            <a:r>
              <a:rPr lang="fr-CH" dirty="0" smtClean="0"/>
              <a:t>biologiques liés </a:t>
            </a:r>
            <a:r>
              <a:rPr lang="fr-CH" dirty="0"/>
              <a:t>à la </a:t>
            </a:r>
            <a:r>
              <a:rPr lang="fr-CH" dirty="0" smtClean="0"/>
              <a:t>5G</a:t>
            </a:r>
            <a:endParaRPr lang="fr-CH" dirty="0"/>
          </a:p>
        </p:txBody>
      </p:sp>
      <p:sp>
        <p:nvSpPr>
          <p:cNvPr id="3" name="Espace réservé du contenu 2"/>
          <p:cNvSpPr>
            <a:spLocks noGrp="1"/>
          </p:cNvSpPr>
          <p:nvPr>
            <p:ph idx="1"/>
          </p:nvPr>
        </p:nvSpPr>
        <p:spPr>
          <a:xfrm>
            <a:off x="821266" y="1191151"/>
            <a:ext cx="11037942" cy="5505984"/>
          </a:xfrm>
        </p:spPr>
        <p:txBody>
          <a:bodyPr>
            <a:normAutofit/>
          </a:bodyPr>
          <a:lstStyle/>
          <a:p>
            <a:r>
              <a:rPr lang="fr-CH" sz="2000" b="1" dirty="0">
                <a:solidFill>
                  <a:srgbClr val="FF0000"/>
                </a:solidFill>
              </a:rPr>
              <a:t>PROCÉDÉ DE MODULATION DU SIGNAL POUSSÉ À L’EXTRÊME</a:t>
            </a:r>
            <a:r>
              <a:rPr lang="fr-CH" sz="2000" dirty="0">
                <a:solidFill>
                  <a:srgbClr val="FF0000"/>
                </a:solidFill>
              </a:rPr>
              <a:t/>
            </a:r>
            <a:br>
              <a:rPr lang="fr-CH" sz="2000" dirty="0">
                <a:solidFill>
                  <a:srgbClr val="FF0000"/>
                </a:solidFill>
              </a:rPr>
            </a:br>
            <a:r>
              <a:rPr lang="fr-CH" sz="2000" dirty="0"/>
              <a:t>La 5G utilise un procédé de transmission OFDM avec une modulation QAM-256 ou QAM-1024 pour augmenter la capacité de transmission de données. En augmentant le nombre de symboles transmis avec un codage QAM d’ordre plus élevé, il devient nécessaire </a:t>
            </a:r>
            <a:r>
              <a:rPr lang="fr-CH" sz="2000" b="1" dirty="0"/>
              <a:t>d’augmenter aussi la puissance émise </a:t>
            </a:r>
            <a:r>
              <a:rPr lang="fr-CH" sz="2000" dirty="0"/>
              <a:t>pour avoir un signal décodable à la réception. </a:t>
            </a:r>
            <a:r>
              <a:rPr lang="fr-CH" sz="2000" dirty="0" smtClean="0"/>
              <a:t>La 5G a des </a:t>
            </a:r>
            <a:r>
              <a:rPr lang="fr-CH" sz="2000" dirty="0"/>
              <a:t>signaux avec un </a:t>
            </a:r>
            <a:r>
              <a:rPr lang="fr-CH" sz="2000" b="1" dirty="0"/>
              <a:t>facteur de crête très élevé</a:t>
            </a:r>
            <a:r>
              <a:rPr lang="fr-CH" sz="2000" dirty="0"/>
              <a:t> (=rapport entre les «pics» instantanés du signal et sa valeur efficace), or ces «pics» élevés sont </a:t>
            </a:r>
            <a:r>
              <a:rPr lang="fr-CH" sz="2000" b="1" dirty="0"/>
              <a:t>particulièrement néfastes au niveau biologique</a:t>
            </a:r>
            <a:r>
              <a:rPr lang="fr-CH" sz="2000" dirty="0"/>
              <a:t>. Des </a:t>
            </a:r>
            <a:r>
              <a:rPr lang="fr-CH" sz="2000" b="1" dirty="0"/>
              <a:t>puissances instantanées importantes </a:t>
            </a:r>
            <a:r>
              <a:rPr lang="fr-CH" sz="2000" dirty="0"/>
              <a:t>sont donc nécessaires pour transmettre le signal </a:t>
            </a:r>
            <a:r>
              <a:rPr lang="fr-CH" sz="2000" dirty="0" smtClean="0"/>
              <a:t>5G</a:t>
            </a:r>
            <a:r>
              <a:rPr lang="fr-CH" sz="2000" dirty="0"/>
              <a:t> </a:t>
            </a:r>
            <a:r>
              <a:rPr lang="fr-CH" sz="2000" dirty="0" smtClean="0"/>
              <a:t>(voir </a:t>
            </a:r>
            <a:r>
              <a:rPr lang="fr-CH" sz="2000" dirty="0" smtClean="0">
                <a:hlinkClick r:id="rId2"/>
              </a:rPr>
              <a:t>article IEEE «Spectrum» du 24.07.2019</a:t>
            </a:r>
            <a:r>
              <a:rPr lang="fr-CH" sz="2000" dirty="0" smtClean="0"/>
              <a:t>).</a:t>
            </a:r>
            <a:endParaRPr lang="fr-CH" sz="2000" dirty="0"/>
          </a:p>
          <a:p>
            <a:r>
              <a:rPr lang="fr-CH" sz="2000" b="1" dirty="0">
                <a:solidFill>
                  <a:srgbClr val="FF0000"/>
                </a:solidFill>
              </a:rPr>
              <a:t>USAGE D’ANTENNES ADAPTATIVES MULTI-FAISCEAUX MULTI-CANAUX (MIMO)</a:t>
            </a:r>
            <a:r>
              <a:rPr lang="fr-CH" sz="2000" dirty="0">
                <a:solidFill>
                  <a:srgbClr val="FF0000"/>
                </a:solidFill>
              </a:rPr>
              <a:t/>
            </a:r>
            <a:br>
              <a:rPr lang="fr-CH" sz="2000" dirty="0">
                <a:solidFill>
                  <a:srgbClr val="FF0000"/>
                </a:solidFill>
              </a:rPr>
            </a:br>
            <a:r>
              <a:rPr lang="fr-CH" sz="2000" dirty="0"/>
              <a:t>Ces antennes dites «adaptatives» </a:t>
            </a:r>
            <a:r>
              <a:rPr lang="fr-CH" sz="2000" dirty="0" err="1"/>
              <a:t>multi-faisceaux</a:t>
            </a:r>
            <a:r>
              <a:rPr lang="fr-CH" sz="2000" dirty="0"/>
              <a:t> </a:t>
            </a:r>
            <a:r>
              <a:rPr lang="fr-CH" sz="2000" b="1" dirty="0"/>
              <a:t>concentrent spatialement la puissance émise </a:t>
            </a:r>
            <a:r>
              <a:rPr lang="fr-CH" sz="2000" dirty="0"/>
              <a:t>sur l’utilisateur, mais aussi sur tout ce qui se trouve entre l’antenne et lui. On peut donc avoir des </a:t>
            </a:r>
            <a:r>
              <a:rPr lang="fr-CH" sz="2000" b="1" dirty="0"/>
              <a:t>puissances locales très importantes</a:t>
            </a:r>
            <a:r>
              <a:rPr lang="fr-CH" sz="2000" dirty="0"/>
              <a:t>, beaucoup plus qu’avec les autres types d’antennes.</a:t>
            </a:r>
            <a:br>
              <a:rPr lang="fr-CH" sz="2000" dirty="0"/>
            </a:br>
            <a:r>
              <a:rPr lang="fr-CH" sz="2000" dirty="0"/>
              <a:t>L’usage de </a:t>
            </a:r>
            <a:r>
              <a:rPr lang="fr-CH" sz="2000" b="1" dirty="0"/>
              <a:t>plusieurs canaux </a:t>
            </a:r>
            <a:r>
              <a:rPr lang="fr-CH" sz="2000" dirty="0"/>
              <a:t>pour transmettre l’information </a:t>
            </a:r>
            <a:r>
              <a:rPr lang="fr-CH" sz="2000" b="1" dirty="0"/>
              <a:t>augmente encore l’intensité globale</a:t>
            </a:r>
            <a:r>
              <a:rPr lang="fr-CH" sz="2000" dirty="0"/>
              <a:t>, et les interactions entre les canaux sont susceptibles de générer des problèmes au niveau biologique.</a:t>
            </a:r>
          </a:p>
          <a:p>
            <a:r>
              <a:rPr lang="fr-CH" sz="2000" b="1" dirty="0">
                <a:solidFill>
                  <a:srgbClr val="FF0000"/>
                </a:solidFill>
              </a:rPr>
              <a:t>TRÈS BASSES FRÉQUENCES (ELF) GÉNÉRÉES PAR LES TRANSMISSIONS DE PAQUETS DE DONNÉES</a:t>
            </a:r>
            <a:r>
              <a:rPr lang="fr-CH" sz="2000" dirty="0">
                <a:solidFill>
                  <a:srgbClr val="FF0000"/>
                </a:solidFill>
              </a:rPr>
              <a:t/>
            </a:r>
            <a:br>
              <a:rPr lang="fr-CH" sz="2000" dirty="0">
                <a:solidFill>
                  <a:srgbClr val="FF0000"/>
                </a:solidFill>
              </a:rPr>
            </a:br>
            <a:r>
              <a:rPr lang="fr-CH" sz="2000" dirty="0"/>
              <a:t>Les </a:t>
            </a:r>
            <a:r>
              <a:rPr lang="fr-CH" sz="2000" b="1" dirty="0"/>
              <a:t>fréquences de transmission des paquets de données </a:t>
            </a:r>
            <a:r>
              <a:rPr lang="fr-CH" sz="2000" b="1" dirty="0" smtClean="0"/>
              <a:t>(ou «ELF») </a:t>
            </a:r>
            <a:r>
              <a:rPr lang="fr-CH" sz="2000" dirty="0" smtClean="0"/>
              <a:t>: on </a:t>
            </a:r>
            <a:r>
              <a:rPr lang="fr-CH" sz="2000" dirty="0"/>
              <a:t>peut avoir des </a:t>
            </a:r>
            <a:r>
              <a:rPr lang="fr-CH" sz="2000" b="1" dirty="0"/>
              <a:t>effets particuliers néfastes sur le système nerveux </a:t>
            </a:r>
            <a:r>
              <a:rPr lang="fr-CH" sz="2000" b="1" dirty="0" smtClean="0"/>
              <a:t>humain </a:t>
            </a:r>
            <a:r>
              <a:rPr lang="fr-CH" sz="2000" dirty="0" smtClean="0"/>
              <a:t>selon les fréquences. La 5G utilisera du duplex temporel (TDD) au lieu de fréquentiel (FDD), ce qui produira davantage de ces basses fréquences.</a:t>
            </a:r>
            <a:r>
              <a:rPr lang="fr-CH" sz="2100" dirty="0"/>
              <a:t/>
            </a:r>
            <a:br>
              <a:rPr lang="fr-CH" sz="2100" dirty="0"/>
            </a:br>
            <a:r>
              <a:rPr lang="fr-CH" sz="2100" dirty="0"/>
              <a:t/>
            </a:r>
            <a:br>
              <a:rPr lang="fr-CH" sz="2100" dirty="0"/>
            </a:br>
            <a:r>
              <a:rPr lang="fr-CH" sz="2100" dirty="0"/>
              <a:t/>
            </a:r>
            <a:br>
              <a:rPr lang="fr-CH" sz="2100" dirty="0"/>
            </a:br>
            <a:r>
              <a:rPr lang="fr-CH" sz="2100" dirty="0"/>
              <a:t/>
            </a:r>
            <a:br>
              <a:rPr lang="fr-CH" sz="2100" dirty="0"/>
            </a:br>
            <a:r>
              <a:rPr lang="fr-CH" sz="2100" dirty="0"/>
              <a:t/>
            </a:r>
            <a:br>
              <a:rPr lang="fr-CH" sz="2100" dirty="0"/>
            </a:br>
            <a:r>
              <a:rPr lang="fr-CH" sz="2100" dirty="0"/>
              <a:t/>
            </a:r>
            <a:br>
              <a:rPr lang="fr-CH" sz="2100" dirty="0"/>
            </a:br>
            <a:r>
              <a:rPr lang="fr-CH" sz="2100" dirty="0"/>
              <a:t/>
            </a:r>
            <a:br>
              <a:rPr lang="fr-CH" sz="2100" dirty="0"/>
            </a:br>
            <a:r>
              <a:rPr lang="fr-CH" sz="2100" dirty="0"/>
              <a:t/>
            </a:r>
            <a:br>
              <a:rPr lang="fr-CH" sz="2100" dirty="0"/>
            </a:br>
            <a:endParaRPr lang="fr-CH" sz="2100"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5735" y="192087"/>
            <a:ext cx="1286933" cy="1286933"/>
          </a:xfrm>
          <a:prstGeom prst="rect">
            <a:avLst/>
          </a:prstGeom>
        </p:spPr>
      </p:pic>
    </p:spTree>
    <p:extLst>
      <p:ext uri="{BB962C8B-B14F-4D97-AF65-F5344CB8AC3E}">
        <p14:creationId xmlns:p14="http://schemas.microsoft.com/office/powerpoint/2010/main" val="39139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897467" y="2364411"/>
            <a:ext cx="0" cy="2328334"/>
          </a:xfrm>
          <a:prstGeom prst="line">
            <a:avLst/>
          </a:prstGeom>
          <a:ln>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897467" y="4650411"/>
            <a:ext cx="4622800" cy="25400"/>
          </a:xfrm>
          <a:prstGeom prst="line">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76867" y="3948417"/>
            <a:ext cx="3928533" cy="448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1176867" y="3076350"/>
            <a:ext cx="3928533" cy="4487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12" name="ZoneTexte 11"/>
          <p:cNvSpPr txBox="1"/>
          <p:nvPr/>
        </p:nvSpPr>
        <p:spPr>
          <a:xfrm>
            <a:off x="4412976" y="4675811"/>
            <a:ext cx="1087414" cy="369332"/>
          </a:xfrm>
          <a:prstGeom prst="rect">
            <a:avLst/>
          </a:prstGeom>
          <a:noFill/>
        </p:spPr>
        <p:txBody>
          <a:bodyPr wrap="square" rtlCol="0">
            <a:spAutoFit/>
          </a:bodyPr>
          <a:lstStyle/>
          <a:p>
            <a:r>
              <a:rPr lang="fr-CH" dirty="0" smtClean="0"/>
              <a:t>TEMPS</a:t>
            </a:r>
            <a:endParaRPr lang="fr-CH" dirty="0"/>
          </a:p>
        </p:txBody>
      </p:sp>
      <p:sp>
        <p:nvSpPr>
          <p:cNvPr id="13" name="ZoneTexte 12"/>
          <p:cNvSpPr txBox="1"/>
          <p:nvPr/>
        </p:nvSpPr>
        <p:spPr>
          <a:xfrm rot="16200000">
            <a:off x="-82330" y="3255751"/>
            <a:ext cx="1590261" cy="369332"/>
          </a:xfrm>
          <a:prstGeom prst="rect">
            <a:avLst/>
          </a:prstGeom>
          <a:noFill/>
        </p:spPr>
        <p:txBody>
          <a:bodyPr wrap="square" rtlCol="0">
            <a:spAutoFit/>
          </a:bodyPr>
          <a:lstStyle/>
          <a:p>
            <a:r>
              <a:rPr lang="fr-CH" dirty="0" smtClean="0"/>
              <a:t>FREQUENCE</a:t>
            </a:r>
            <a:endParaRPr lang="fr-CH" dirty="0"/>
          </a:p>
        </p:txBody>
      </p:sp>
      <p:sp>
        <p:nvSpPr>
          <p:cNvPr id="14" name="ZoneTexte 13"/>
          <p:cNvSpPr txBox="1"/>
          <p:nvPr/>
        </p:nvSpPr>
        <p:spPr>
          <a:xfrm>
            <a:off x="1421663" y="2721318"/>
            <a:ext cx="3409489" cy="369332"/>
          </a:xfrm>
          <a:prstGeom prst="rect">
            <a:avLst/>
          </a:prstGeom>
          <a:noFill/>
        </p:spPr>
        <p:txBody>
          <a:bodyPr wrap="square" rtlCol="0">
            <a:spAutoFit/>
          </a:bodyPr>
          <a:lstStyle/>
          <a:p>
            <a:r>
              <a:rPr lang="fr-CH" dirty="0" smtClean="0"/>
              <a:t>CANAL ANTENNE -&gt; UTILISATEUR</a:t>
            </a:r>
            <a:endParaRPr lang="fr-CH" dirty="0"/>
          </a:p>
        </p:txBody>
      </p:sp>
      <p:sp>
        <p:nvSpPr>
          <p:cNvPr id="15" name="ZoneTexte 14"/>
          <p:cNvSpPr txBox="1"/>
          <p:nvPr/>
        </p:nvSpPr>
        <p:spPr>
          <a:xfrm>
            <a:off x="1422160" y="3590994"/>
            <a:ext cx="3438939" cy="369332"/>
          </a:xfrm>
          <a:prstGeom prst="rect">
            <a:avLst/>
          </a:prstGeom>
          <a:noFill/>
        </p:spPr>
        <p:txBody>
          <a:bodyPr wrap="square" rtlCol="0">
            <a:spAutoFit/>
          </a:bodyPr>
          <a:lstStyle/>
          <a:p>
            <a:r>
              <a:rPr lang="fr-CH" dirty="0" smtClean="0"/>
              <a:t>CANAL UTILISATEUR </a:t>
            </a:r>
            <a:r>
              <a:rPr lang="fr-CH" dirty="0"/>
              <a:t>-&gt; </a:t>
            </a:r>
            <a:r>
              <a:rPr lang="fr-CH" dirty="0" smtClean="0"/>
              <a:t>ANTENNE</a:t>
            </a:r>
            <a:endParaRPr lang="fr-CH" dirty="0"/>
          </a:p>
        </p:txBody>
      </p:sp>
      <p:cxnSp>
        <p:nvCxnSpPr>
          <p:cNvPr id="16" name="Connecteur droit 15"/>
          <p:cNvCxnSpPr/>
          <p:nvPr/>
        </p:nvCxnSpPr>
        <p:spPr>
          <a:xfrm>
            <a:off x="6576024" y="2339011"/>
            <a:ext cx="0" cy="2328334"/>
          </a:xfrm>
          <a:prstGeom prst="line">
            <a:avLst/>
          </a:prstGeom>
          <a:ln>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6576024" y="4625011"/>
            <a:ext cx="4622800" cy="25400"/>
          </a:xfrm>
          <a:prstGeom prst="line">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875046" y="3431810"/>
            <a:ext cx="1240067" cy="957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20" name="ZoneTexte 19"/>
          <p:cNvSpPr txBox="1"/>
          <p:nvPr/>
        </p:nvSpPr>
        <p:spPr>
          <a:xfrm>
            <a:off x="10190922" y="4650411"/>
            <a:ext cx="1087413" cy="369332"/>
          </a:xfrm>
          <a:prstGeom prst="rect">
            <a:avLst/>
          </a:prstGeom>
          <a:noFill/>
        </p:spPr>
        <p:txBody>
          <a:bodyPr wrap="square" rtlCol="0">
            <a:spAutoFit/>
          </a:bodyPr>
          <a:lstStyle/>
          <a:p>
            <a:r>
              <a:rPr lang="fr-CH" dirty="0" smtClean="0"/>
              <a:t>TEMPS</a:t>
            </a:r>
            <a:endParaRPr lang="fr-CH" dirty="0"/>
          </a:p>
        </p:txBody>
      </p:sp>
      <p:sp>
        <p:nvSpPr>
          <p:cNvPr id="21" name="ZoneTexte 20"/>
          <p:cNvSpPr txBox="1"/>
          <p:nvPr/>
        </p:nvSpPr>
        <p:spPr>
          <a:xfrm rot="16200000">
            <a:off x="5596227" y="3230351"/>
            <a:ext cx="1590261" cy="369332"/>
          </a:xfrm>
          <a:prstGeom prst="rect">
            <a:avLst/>
          </a:prstGeom>
          <a:noFill/>
        </p:spPr>
        <p:txBody>
          <a:bodyPr wrap="square" rtlCol="0">
            <a:spAutoFit/>
          </a:bodyPr>
          <a:lstStyle/>
          <a:p>
            <a:r>
              <a:rPr lang="fr-CH" dirty="0" smtClean="0"/>
              <a:t>FREQUENCE</a:t>
            </a:r>
            <a:endParaRPr lang="fr-CH" dirty="0"/>
          </a:p>
        </p:txBody>
      </p:sp>
      <p:sp>
        <p:nvSpPr>
          <p:cNvPr id="22" name="ZoneTexte 21"/>
          <p:cNvSpPr txBox="1"/>
          <p:nvPr/>
        </p:nvSpPr>
        <p:spPr>
          <a:xfrm>
            <a:off x="6785514" y="2544623"/>
            <a:ext cx="3438939" cy="369332"/>
          </a:xfrm>
          <a:prstGeom prst="rect">
            <a:avLst/>
          </a:prstGeom>
          <a:noFill/>
        </p:spPr>
        <p:txBody>
          <a:bodyPr wrap="square" rtlCol="0">
            <a:spAutoFit/>
          </a:bodyPr>
          <a:lstStyle/>
          <a:p>
            <a:r>
              <a:rPr lang="fr-CH" dirty="0" smtClean="0"/>
              <a:t>COMM. ANTENNE -&gt; UTILISATEUR</a:t>
            </a:r>
            <a:endParaRPr lang="fr-CH" dirty="0"/>
          </a:p>
        </p:txBody>
      </p:sp>
      <p:sp>
        <p:nvSpPr>
          <p:cNvPr id="23" name="ZoneTexte 22"/>
          <p:cNvSpPr txBox="1"/>
          <p:nvPr/>
        </p:nvSpPr>
        <p:spPr>
          <a:xfrm>
            <a:off x="7631781" y="2780386"/>
            <a:ext cx="3438939" cy="369332"/>
          </a:xfrm>
          <a:prstGeom prst="rect">
            <a:avLst/>
          </a:prstGeom>
          <a:noFill/>
        </p:spPr>
        <p:txBody>
          <a:bodyPr wrap="square" rtlCol="0">
            <a:spAutoFit/>
          </a:bodyPr>
          <a:lstStyle/>
          <a:p>
            <a:r>
              <a:rPr lang="fr-CH" dirty="0" smtClean="0"/>
              <a:t>COMM. UTILISATEUR </a:t>
            </a:r>
            <a:r>
              <a:rPr lang="fr-CH" dirty="0"/>
              <a:t>-&gt; </a:t>
            </a:r>
            <a:r>
              <a:rPr lang="fr-CH" dirty="0" smtClean="0"/>
              <a:t>ANTENNE</a:t>
            </a:r>
            <a:endParaRPr lang="fr-CH" dirty="0"/>
          </a:p>
        </p:txBody>
      </p:sp>
      <p:sp>
        <p:nvSpPr>
          <p:cNvPr id="24" name="ZoneTexte 23"/>
          <p:cNvSpPr txBox="1"/>
          <p:nvPr/>
        </p:nvSpPr>
        <p:spPr>
          <a:xfrm>
            <a:off x="1953224" y="3067046"/>
            <a:ext cx="2877927" cy="461665"/>
          </a:xfrm>
          <a:prstGeom prst="rect">
            <a:avLst/>
          </a:prstGeom>
          <a:noFill/>
        </p:spPr>
        <p:txBody>
          <a:bodyPr wrap="square" rtlCol="0">
            <a:spAutoFit/>
          </a:bodyPr>
          <a:lstStyle/>
          <a:p>
            <a:r>
              <a:rPr lang="fr-CH" sz="2400" b="1" dirty="0" smtClean="0"/>
              <a:t>DL</a:t>
            </a:r>
            <a:r>
              <a:rPr lang="fr-CH" sz="2400" dirty="0" smtClean="0"/>
              <a:t> (DOWNLOAD)</a:t>
            </a:r>
            <a:endParaRPr lang="fr-CH" sz="2400" dirty="0"/>
          </a:p>
        </p:txBody>
      </p:sp>
      <p:sp>
        <p:nvSpPr>
          <p:cNvPr id="25" name="ZoneTexte 24"/>
          <p:cNvSpPr txBox="1"/>
          <p:nvPr/>
        </p:nvSpPr>
        <p:spPr>
          <a:xfrm>
            <a:off x="1928450" y="3945424"/>
            <a:ext cx="2877927" cy="461665"/>
          </a:xfrm>
          <a:prstGeom prst="rect">
            <a:avLst/>
          </a:prstGeom>
          <a:noFill/>
        </p:spPr>
        <p:txBody>
          <a:bodyPr wrap="square" rtlCol="0">
            <a:spAutoFit/>
          </a:bodyPr>
          <a:lstStyle/>
          <a:p>
            <a:r>
              <a:rPr lang="fr-CH" sz="2400" b="1" dirty="0"/>
              <a:t>U</a:t>
            </a:r>
            <a:r>
              <a:rPr lang="fr-CH" sz="2400" b="1" dirty="0" smtClean="0"/>
              <a:t>L</a:t>
            </a:r>
            <a:r>
              <a:rPr lang="fr-CH" sz="2400" dirty="0" smtClean="0"/>
              <a:t> (UPLOAD)</a:t>
            </a:r>
            <a:endParaRPr lang="fr-CH" sz="2400" dirty="0"/>
          </a:p>
        </p:txBody>
      </p:sp>
      <p:sp>
        <p:nvSpPr>
          <p:cNvPr id="27" name="Rectangle 26"/>
          <p:cNvSpPr/>
          <p:nvPr/>
        </p:nvSpPr>
        <p:spPr>
          <a:xfrm>
            <a:off x="8243351" y="3431810"/>
            <a:ext cx="459281" cy="95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1" name="ZoneTexte 30"/>
          <p:cNvSpPr txBox="1"/>
          <p:nvPr/>
        </p:nvSpPr>
        <p:spPr>
          <a:xfrm>
            <a:off x="7269191" y="3670983"/>
            <a:ext cx="667393" cy="461665"/>
          </a:xfrm>
          <a:prstGeom prst="rect">
            <a:avLst/>
          </a:prstGeom>
          <a:noFill/>
        </p:spPr>
        <p:txBody>
          <a:bodyPr wrap="square" rtlCol="0">
            <a:spAutoFit/>
          </a:bodyPr>
          <a:lstStyle/>
          <a:p>
            <a:r>
              <a:rPr lang="fr-CH" sz="2400" b="1" dirty="0" smtClean="0"/>
              <a:t>DL</a:t>
            </a:r>
            <a:endParaRPr lang="fr-CH" sz="2400" dirty="0"/>
          </a:p>
        </p:txBody>
      </p:sp>
      <p:sp>
        <p:nvSpPr>
          <p:cNvPr id="33" name="ZoneTexte 32"/>
          <p:cNvSpPr txBox="1"/>
          <p:nvPr/>
        </p:nvSpPr>
        <p:spPr>
          <a:xfrm>
            <a:off x="8209504" y="3682616"/>
            <a:ext cx="551039" cy="461665"/>
          </a:xfrm>
          <a:prstGeom prst="rect">
            <a:avLst/>
          </a:prstGeom>
          <a:noFill/>
        </p:spPr>
        <p:txBody>
          <a:bodyPr wrap="square" rtlCol="0">
            <a:spAutoFit/>
          </a:bodyPr>
          <a:lstStyle/>
          <a:p>
            <a:r>
              <a:rPr lang="fr-CH" sz="2400" b="1" dirty="0" smtClean="0"/>
              <a:t>UL</a:t>
            </a:r>
            <a:endParaRPr lang="fr-CH" sz="2400" dirty="0"/>
          </a:p>
        </p:txBody>
      </p:sp>
      <p:sp>
        <p:nvSpPr>
          <p:cNvPr id="37" name="Flèche vers le bas 36"/>
          <p:cNvSpPr/>
          <p:nvPr/>
        </p:nvSpPr>
        <p:spPr>
          <a:xfrm>
            <a:off x="7391631" y="2897199"/>
            <a:ext cx="207391" cy="51887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38" name="Flèche vers le bas 37"/>
          <p:cNvSpPr/>
          <p:nvPr/>
        </p:nvSpPr>
        <p:spPr>
          <a:xfrm>
            <a:off x="8357968" y="3105692"/>
            <a:ext cx="213699" cy="317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ZoneTexte 38"/>
          <p:cNvSpPr txBox="1"/>
          <p:nvPr/>
        </p:nvSpPr>
        <p:spPr>
          <a:xfrm>
            <a:off x="1048028" y="2042032"/>
            <a:ext cx="4472239" cy="461665"/>
          </a:xfrm>
          <a:prstGeom prst="rect">
            <a:avLst/>
          </a:prstGeom>
          <a:noFill/>
        </p:spPr>
        <p:txBody>
          <a:bodyPr wrap="square" rtlCol="0">
            <a:spAutoFit/>
          </a:bodyPr>
          <a:lstStyle/>
          <a:p>
            <a:r>
              <a:rPr lang="fr-CH" sz="2400" b="1" dirty="0" smtClean="0">
                <a:solidFill>
                  <a:srgbClr val="00B0F0"/>
                </a:solidFill>
              </a:rPr>
              <a:t>FDD</a:t>
            </a:r>
            <a:r>
              <a:rPr lang="fr-CH" sz="2200" dirty="0" smtClean="0"/>
              <a:t> : FREQUENCY DIVISION DUPLEX</a:t>
            </a:r>
            <a:endParaRPr lang="fr-CH" sz="2200" dirty="0"/>
          </a:p>
        </p:txBody>
      </p:sp>
      <p:sp>
        <p:nvSpPr>
          <p:cNvPr id="40" name="ZoneTexte 39"/>
          <p:cNvSpPr txBox="1"/>
          <p:nvPr/>
        </p:nvSpPr>
        <p:spPr>
          <a:xfrm>
            <a:off x="6806096" y="2047586"/>
            <a:ext cx="4472239" cy="461665"/>
          </a:xfrm>
          <a:prstGeom prst="rect">
            <a:avLst/>
          </a:prstGeom>
          <a:noFill/>
        </p:spPr>
        <p:txBody>
          <a:bodyPr wrap="square" rtlCol="0">
            <a:spAutoFit/>
          </a:bodyPr>
          <a:lstStyle/>
          <a:p>
            <a:r>
              <a:rPr lang="fr-CH" sz="2400" b="1" dirty="0">
                <a:solidFill>
                  <a:srgbClr val="FF0000"/>
                </a:solidFill>
              </a:rPr>
              <a:t>T</a:t>
            </a:r>
            <a:r>
              <a:rPr lang="fr-CH" sz="2400" b="1" dirty="0" smtClean="0">
                <a:solidFill>
                  <a:srgbClr val="FF0000"/>
                </a:solidFill>
              </a:rPr>
              <a:t>DD</a:t>
            </a:r>
            <a:r>
              <a:rPr lang="fr-CH" sz="2200" dirty="0" smtClean="0"/>
              <a:t> : TIME DIVISION DUPLEX</a:t>
            </a:r>
            <a:endParaRPr lang="fr-CH" sz="2200" dirty="0"/>
          </a:p>
        </p:txBody>
      </p:sp>
      <p:pic>
        <p:nvPicPr>
          <p:cNvPr id="45" name="Imag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5527" y="4785371"/>
            <a:ext cx="1245335" cy="850180"/>
          </a:xfrm>
          <a:prstGeom prst="rect">
            <a:avLst/>
          </a:prstGeom>
        </p:spPr>
      </p:pic>
      <p:pic>
        <p:nvPicPr>
          <p:cNvPr id="46" name="Imag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0594" y="4805249"/>
            <a:ext cx="1405650" cy="780916"/>
          </a:xfrm>
          <a:prstGeom prst="rect">
            <a:avLst/>
          </a:prstGeom>
        </p:spPr>
      </p:pic>
      <p:pic>
        <p:nvPicPr>
          <p:cNvPr id="48" name="Imag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113" y="4795310"/>
            <a:ext cx="1405650" cy="780916"/>
          </a:xfrm>
          <a:prstGeom prst="rect">
            <a:avLst/>
          </a:prstGeom>
        </p:spPr>
      </p:pic>
      <p:sp>
        <p:nvSpPr>
          <p:cNvPr id="49" name="ZoneTexte 48"/>
          <p:cNvSpPr txBox="1"/>
          <p:nvPr/>
        </p:nvSpPr>
        <p:spPr>
          <a:xfrm>
            <a:off x="3768345" y="5223243"/>
            <a:ext cx="1721451" cy="400110"/>
          </a:xfrm>
          <a:prstGeom prst="rect">
            <a:avLst/>
          </a:prstGeom>
          <a:noFill/>
        </p:spPr>
        <p:txBody>
          <a:bodyPr wrap="square" rtlCol="0">
            <a:spAutoFit/>
          </a:bodyPr>
          <a:lstStyle/>
          <a:p>
            <a:r>
              <a:rPr lang="fr-CH" sz="2000" b="1" dirty="0" smtClean="0"/>
              <a:t>«WIDE»</a:t>
            </a:r>
            <a:endParaRPr lang="fr-CH" sz="2000" b="1" dirty="0"/>
          </a:p>
        </p:txBody>
      </p:sp>
      <p:sp>
        <p:nvSpPr>
          <p:cNvPr id="51" name="ZoneTexte 50"/>
          <p:cNvSpPr txBox="1"/>
          <p:nvPr/>
        </p:nvSpPr>
        <p:spPr>
          <a:xfrm>
            <a:off x="9016155" y="5209291"/>
            <a:ext cx="1721451" cy="400110"/>
          </a:xfrm>
          <a:prstGeom prst="rect">
            <a:avLst/>
          </a:prstGeom>
          <a:noFill/>
        </p:spPr>
        <p:txBody>
          <a:bodyPr wrap="square" rtlCol="0">
            <a:spAutoFit/>
          </a:bodyPr>
          <a:lstStyle/>
          <a:p>
            <a:r>
              <a:rPr lang="fr-CH" sz="2000" b="1" dirty="0" smtClean="0"/>
              <a:t>«FAST»</a:t>
            </a:r>
            <a:endParaRPr lang="fr-CH" sz="2000" b="1" dirty="0"/>
          </a:p>
        </p:txBody>
      </p:sp>
      <p:sp>
        <p:nvSpPr>
          <p:cNvPr id="56" name="ZoneTexte 55"/>
          <p:cNvSpPr txBox="1"/>
          <p:nvPr/>
        </p:nvSpPr>
        <p:spPr>
          <a:xfrm>
            <a:off x="1511121" y="6000513"/>
            <a:ext cx="3345804" cy="461665"/>
          </a:xfrm>
          <a:prstGeom prst="rect">
            <a:avLst/>
          </a:prstGeom>
          <a:noFill/>
        </p:spPr>
        <p:txBody>
          <a:bodyPr wrap="square" rtlCol="0">
            <a:spAutoFit/>
          </a:bodyPr>
          <a:lstStyle/>
          <a:p>
            <a:r>
              <a:rPr lang="fr-CH" sz="2400" dirty="0" smtClean="0"/>
              <a:t>fréquences </a:t>
            </a:r>
            <a:r>
              <a:rPr lang="fr-CH" sz="2400" dirty="0"/>
              <a:t>m</a:t>
            </a:r>
            <a:r>
              <a:rPr lang="fr-CH" sz="2400" dirty="0" smtClean="0"/>
              <a:t>ax. 2.1GHz</a:t>
            </a:r>
            <a:endParaRPr lang="fr-CH" sz="2400" dirty="0"/>
          </a:p>
        </p:txBody>
      </p:sp>
      <p:sp>
        <p:nvSpPr>
          <p:cNvPr id="57" name="ZoneTexte 56"/>
          <p:cNvSpPr txBox="1"/>
          <p:nvPr/>
        </p:nvSpPr>
        <p:spPr>
          <a:xfrm>
            <a:off x="7388447" y="5993568"/>
            <a:ext cx="4021676" cy="461665"/>
          </a:xfrm>
          <a:prstGeom prst="rect">
            <a:avLst/>
          </a:prstGeom>
          <a:noFill/>
        </p:spPr>
        <p:txBody>
          <a:bodyPr wrap="square" rtlCol="0">
            <a:spAutoFit/>
          </a:bodyPr>
          <a:lstStyle/>
          <a:p>
            <a:r>
              <a:rPr lang="fr-CH" sz="2400" dirty="0" smtClean="0"/>
              <a:t>fréquences 3.5 à 3.8GHz</a:t>
            </a:r>
            <a:endParaRPr lang="fr-CH" sz="2400" dirty="0"/>
          </a:p>
        </p:txBody>
      </p:sp>
      <p:sp>
        <p:nvSpPr>
          <p:cNvPr id="2" name="ZoneTexte 1"/>
          <p:cNvSpPr txBox="1"/>
          <p:nvPr/>
        </p:nvSpPr>
        <p:spPr>
          <a:xfrm>
            <a:off x="775255" y="465320"/>
            <a:ext cx="10976478" cy="492443"/>
          </a:xfrm>
          <a:prstGeom prst="rect">
            <a:avLst/>
          </a:prstGeom>
          <a:noFill/>
        </p:spPr>
        <p:txBody>
          <a:bodyPr wrap="square" rtlCol="0">
            <a:spAutoFit/>
          </a:bodyPr>
          <a:lstStyle/>
          <a:p>
            <a:r>
              <a:rPr lang="fr-CH" sz="2600" dirty="0" smtClean="0"/>
              <a:t>DIFFÉRENCES ENTRE 4G et 5G : MÉTHODE DE TRANSMISSION DES DONNÉES</a:t>
            </a:r>
            <a:endParaRPr lang="fr-CH" sz="2600" dirty="0"/>
          </a:p>
        </p:txBody>
      </p:sp>
      <p:sp>
        <p:nvSpPr>
          <p:cNvPr id="4" name="ZoneTexte 3"/>
          <p:cNvSpPr txBox="1"/>
          <p:nvPr/>
        </p:nvSpPr>
        <p:spPr>
          <a:xfrm>
            <a:off x="795863" y="1100667"/>
            <a:ext cx="10430934" cy="646331"/>
          </a:xfrm>
          <a:prstGeom prst="rect">
            <a:avLst/>
          </a:prstGeom>
          <a:noFill/>
        </p:spPr>
        <p:txBody>
          <a:bodyPr wrap="square" rtlCol="0">
            <a:spAutoFit/>
          </a:bodyPr>
          <a:lstStyle/>
          <a:p>
            <a:r>
              <a:rPr lang="fr-CH" dirty="0" smtClean="0"/>
              <a:t>Il y a d’autres différences significatives, mais celle-ci est importante car elle résulte en une transmission davantage «hachée» qui a des effets biologiques négatifs, en particulier sur le système nerveux (idem </a:t>
            </a:r>
            <a:r>
              <a:rPr lang="fr-CH" dirty="0" err="1" smtClean="0"/>
              <a:t>WiFi</a:t>
            </a:r>
            <a:r>
              <a:rPr lang="fr-CH" dirty="0" smtClean="0"/>
              <a:t>).</a:t>
            </a:r>
            <a:endParaRPr lang="fr-CH" dirty="0"/>
          </a:p>
        </p:txBody>
      </p:sp>
      <p:sp>
        <p:nvSpPr>
          <p:cNvPr id="41" name="Rectangle 40"/>
          <p:cNvSpPr/>
          <p:nvPr/>
        </p:nvSpPr>
        <p:spPr>
          <a:xfrm>
            <a:off x="8841300" y="3431809"/>
            <a:ext cx="1240067" cy="957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42" name="Rectangle 41"/>
          <p:cNvSpPr/>
          <p:nvPr/>
        </p:nvSpPr>
        <p:spPr>
          <a:xfrm>
            <a:off x="10209605" y="3431809"/>
            <a:ext cx="459281" cy="95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3" name="ZoneTexte 42"/>
          <p:cNvSpPr txBox="1"/>
          <p:nvPr/>
        </p:nvSpPr>
        <p:spPr>
          <a:xfrm>
            <a:off x="9235445" y="3670982"/>
            <a:ext cx="667393" cy="461665"/>
          </a:xfrm>
          <a:prstGeom prst="rect">
            <a:avLst/>
          </a:prstGeom>
          <a:noFill/>
        </p:spPr>
        <p:txBody>
          <a:bodyPr wrap="square" rtlCol="0">
            <a:spAutoFit/>
          </a:bodyPr>
          <a:lstStyle/>
          <a:p>
            <a:r>
              <a:rPr lang="fr-CH" sz="2400" b="1" dirty="0" smtClean="0"/>
              <a:t>DL</a:t>
            </a:r>
            <a:endParaRPr lang="fr-CH" sz="2400" dirty="0"/>
          </a:p>
        </p:txBody>
      </p:sp>
      <p:sp>
        <p:nvSpPr>
          <p:cNvPr id="44" name="ZoneTexte 43"/>
          <p:cNvSpPr txBox="1"/>
          <p:nvPr/>
        </p:nvSpPr>
        <p:spPr>
          <a:xfrm>
            <a:off x="10175758" y="3682615"/>
            <a:ext cx="551039" cy="461665"/>
          </a:xfrm>
          <a:prstGeom prst="rect">
            <a:avLst/>
          </a:prstGeom>
          <a:noFill/>
        </p:spPr>
        <p:txBody>
          <a:bodyPr wrap="square" rtlCol="0">
            <a:spAutoFit/>
          </a:bodyPr>
          <a:lstStyle/>
          <a:p>
            <a:r>
              <a:rPr lang="fr-CH" sz="2400" b="1" dirty="0" smtClean="0"/>
              <a:t>UL</a:t>
            </a:r>
            <a:endParaRPr lang="fr-CH" sz="2400" dirty="0"/>
          </a:p>
        </p:txBody>
      </p:sp>
      <p:grpSp>
        <p:nvGrpSpPr>
          <p:cNvPr id="26" name="Groupe 25"/>
          <p:cNvGrpSpPr/>
          <p:nvPr/>
        </p:nvGrpSpPr>
        <p:grpSpPr>
          <a:xfrm>
            <a:off x="5477932" y="5319778"/>
            <a:ext cx="1135642" cy="1063689"/>
            <a:chOff x="5477932" y="5133517"/>
            <a:chExt cx="1135642" cy="1063689"/>
          </a:xfrm>
        </p:grpSpPr>
        <p:sp>
          <p:nvSpPr>
            <p:cNvPr id="5" name="Ellipse 4"/>
            <p:cNvSpPr/>
            <p:nvPr/>
          </p:nvSpPr>
          <p:spPr>
            <a:xfrm>
              <a:off x="5477932" y="5133517"/>
              <a:ext cx="1063690" cy="106368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6" name="ZoneTexte 5"/>
            <p:cNvSpPr txBox="1"/>
            <p:nvPr/>
          </p:nvSpPr>
          <p:spPr>
            <a:xfrm>
              <a:off x="5490346" y="5430079"/>
              <a:ext cx="1090188" cy="461665"/>
            </a:xfrm>
            <a:prstGeom prst="rect">
              <a:avLst/>
            </a:prstGeom>
            <a:noFill/>
          </p:spPr>
          <p:txBody>
            <a:bodyPr wrap="square" rtlCol="0">
              <a:spAutoFit/>
            </a:bodyPr>
            <a:lstStyle/>
            <a:p>
              <a:pPr algn="ctr"/>
              <a:r>
                <a:rPr lang="fr-CH" sz="2400" b="1" dirty="0" smtClean="0"/>
                <a:t>2.6GHz</a:t>
              </a:r>
              <a:endParaRPr lang="fr-CH" sz="2400" b="1" dirty="0"/>
            </a:p>
          </p:txBody>
        </p:sp>
        <p:sp>
          <p:nvSpPr>
            <p:cNvPr id="18" name="ZoneTexte 17"/>
            <p:cNvSpPr txBox="1"/>
            <p:nvPr/>
          </p:nvSpPr>
          <p:spPr>
            <a:xfrm>
              <a:off x="5678290" y="5745984"/>
              <a:ext cx="935284" cy="400110"/>
            </a:xfrm>
            <a:prstGeom prst="rect">
              <a:avLst/>
            </a:prstGeom>
            <a:noFill/>
          </p:spPr>
          <p:txBody>
            <a:bodyPr wrap="square" rtlCol="0">
              <a:spAutoFit/>
            </a:bodyPr>
            <a:lstStyle/>
            <a:p>
              <a:r>
                <a:rPr lang="fr-CH" sz="2000" b="1" dirty="0" smtClean="0"/>
                <a:t>TDD</a:t>
              </a:r>
              <a:endParaRPr lang="fr-CH" sz="2000" b="1" dirty="0"/>
            </a:p>
          </p:txBody>
        </p:sp>
      </p:grpSp>
      <p:sp>
        <p:nvSpPr>
          <p:cNvPr id="11" name="ZoneTexte 10"/>
          <p:cNvSpPr txBox="1"/>
          <p:nvPr/>
        </p:nvSpPr>
        <p:spPr>
          <a:xfrm>
            <a:off x="5683075" y="4516710"/>
            <a:ext cx="730141" cy="1446550"/>
          </a:xfrm>
          <a:prstGeom prst="rect">
            <a:avLst/>
          </a:prstGeom>
          <a:noFill/>
        </p:spPr>
        <p:txBody>
          <a:bodyPr wrap="square" rtlCol="0">
            <a:spAutoFit/>
          </a:bodyPr>
          <a:lstStyle/>
          <a:p>
            <a:r>
              <a:rPr lang="fr-CH" sz="8800" dirty="0" smtClean="0">
                <a:solidFill>
                  <a:srgbClr val="FF0000"/>
                </a:solidFill>
              </a:rPr>
              <a:t>?</a:t>
            </a:r>
            <a:endParaRPr lang="fr-CH" sz="8800" dirty="0">
              <a:solidFill>
                <a:srgbClr val="FF0000"/>
              </a:solidFill>
            </a:endParaRPr>
          </a:p>
        </p:txBody>
      </p:sp>
      <p:sp>
        <p:nvSpPr>
          <p:cNvPr id="10" name="ZoneTexte 9"/>
          <p:cNvSpPr txBox="1"/>
          <p:nvPr/>
        </p:nvSpPr>
        <p:spPr>
          <a:xfrm>
            <a:off x="7062537" y="5660911"/>
            <a:ext cx="4099037" cy="400110"/>
          </a:xfrm>
          <a:prstGeom prst="rect">
            <a:avLst/>
          </a:prstGeom>
          <a:noFill/>
        </p:spPr>
        <p:txBody>
          <a:bodyPr wrap="square" rtlCol="0">
            <a:spAutoFit/>
          </a:bodyPr>
          <a:lstStyle/>
          <a:p>
            <a:r>
              <a:rPr lang="fr-CH" sz="2000" dirty="0" smtClean="0"/>
              <a:t>Haut débit - Antennes adaptatives</a:t>
            </a:r>
            <a:endParaRPr lang="fr-CH" sz="2000" dirty="0"/>
          </a:p>
        </p:txBody>
      </p:sp>
      <p:sp>
        <p:nvSpPr>
          <p:cNvPr id="47" name="ZoneTexte 46"/>
          <p:cNvSpPr txBox="1"/>
          <p:nvPr/>
        </p:nvSpPr>
        <p:spPr>
          <a:xfrm>
            <a:off x="1450178" y="5664418"/>
            <a:ext cx="4099037" cy="400110"/>
          </a:xfrm>
          <a:prstGeom prst="rect">
            <a:avLst/>
          </a:prstGeom>
          <a:noFill/>
        </p:spPr>
        <p:txBody>
          <a:bodyPr wrap="square" rtlCol="0">
            <a:spAutoFit/>
          </a:bodyPr>
          <a:lstStyle/>
          <a:p>
            <a:r>
              <a:rPr lang="fr-CH" sz="2000" dirty="0" smtClean="0"/>
              <a:t>Bas débit – Antennes standard</a:t>
            </a:r>
            <a:endParaRPr lang="fr-CH" sz="2000" dirty="0"/>
          </a:p>
        </p:txBody>
      </p:sp>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142" y="5993568"/>
            <a:ext cx="1105443" cy="552722"/>
          </a:xfrm>
          <a:prstGeom prst="rect">
            <a:avLst/>
          </a:prstGeom>
        </p:spPr>
      </p:pic>
    </p:spTree>
    <p:extLst>
      <p:ext uri="{BB962C8B-B14F-4D97-AF65-F5344CB8AC3E}">
        <p14:creationId xmlns:p14="http://schemas.microsoft.com/office/powerpoint/2010/main" val="10263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p:cTn id="58" dur="500" fill="hold"/>
                                        <p:tgtEl>
                                          <p:spTgt spid="45"/>
                                        </p:tgtEl>
                                        <p:attrNameLst>
                                          <p:attrName>ppt_w</p:attrName>
                                        </p:attrNameLst>
                                      </p:cBhvr>
                                      <p:tavLst>
                                        <p:tav tm="0">
                                          <p:val>
                                            <p:fltVal val="0"/>
                                          </p:val>
                                        </p:tav>
                                        <p:tav tm="100000">
                                          <p:val>
                                            <p:strVal val="#ppt_w"/>
                                          </p:val>
                                        </p:tav>
                                      </p:tavLst>
                                    </p:anim>
                                    <p:anim calcmode="lin" valueType="num">
                                      <p:cBhvr>
                                        <p:cTn id="59" dur="500" fill="hold"/>
                                        <p:tgtEl>
                                          <p:spTgt spid="45"/>
                                        </p:tgtEl>
                                        <p:attrNameLst>
                                          <p:attrName>ppt_h</p:attrName>
                                        </p:attrNameLst>
                                      </p:cBhvr>
                                      <p:tavLst>
                                        <p:tav tm="0">
                                          <p:val>
                                            <p:fltVal val="0"/>
                                          </p:val>
                                        </p:tav>
                                        <p:tav tm="100000">
                                          <p:val>
                                            <p:strVal val="#ppt_h"/>
                                          </p:val>
                                        </p:tav>
                                      </p:tavLst>
                                    </p:anim>
                                    <p:animEffect transition="in" filter="fade">
                                      <p:cBhvr>
                                        <p:cTn id="60" dur="500"/>
                                        <p:tgtEl>
                                          <p:spTgt spid="45"/>
                                        </p:tgtEl>
                                      </p:cBhvr>
                                    </p:animEffect>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p:cTn id="64" dur="500" fill="hold"/>
                                        <p:tgtEl>
                                          <p:spTgt spid="46"/>
                                        </p:tgtEl>
                                        <p:attrNameLst>
                                          <p:attrName>ppt_w</p:attrName>
                                        </p:attrNameLst>
                                      </p:cBhvr>
                                      <p:tavLst>
                                        <p:tav tm="0">
                                          <p:val>
                                            <p:fltVal val="0"/>
                                          </p:val>
                                        </p:tav>
                                        <p:tav tm="100000">
                                          <p:val>
                                            <p:strVal val="#ppt_w"/>
                                          </p:val>
                                        </p:tav>
                                      </p:tavLst>
                                    </p:anim>
                                    <p:anim calcmode="lin" valueType="num">
                                      <p:cBhvr>
                                        <p:cTn id="65" dur="500" fill="hold"/>
                                        <p:tgtEl>
                                          <p:spTgt spid="46"/>
                                        </p:tgtEl>
                                        <p:attrNameLst>
                                          <p:attrName>ppt_h</p:attrName>
                                        </p:attrNameLst>
                                      </p:cBhvr>
                                      <p:tavLst>
                                        <p:tav tm="0">
                                          <p:val>
                                            <p:fltVal val="0"/>
                                          </p:val>
                                        </p:tav>
                                        <p:tav tm="100000">
                                          <p:val>
                                            <p:strVal val="#ppt_h"/>
                                          </p:val>
                                        </p:tav>
                                      </p:tavLst>
                                    </p:anim>
                                    <p:animEffect transition="in" filter="fade">
                                      <p:cBhvr>
                                        <p:cTn id="66" dur="500"/>
                                        <p:tgtEl>
                                          <p:spTgt spid="46"/>
                                        </p:tgtEl>
                                      </p:cBhvr>
                                    </p:animEffect>
                                  </p:childTnLst>
                                </p:cTn>
                              </p:par>
                            </p:childTnLst>
                          </p:cTn>
                        </p:par>
                        <p:par>
                          <p:cTn id="67" fill="hold">
                            <p:stCondLst>
                              <p:cond delay="1000"/>
                            </p:stCondLst>
                            <p:childTnLst>
                              <p:par>
                                <p:cTn id="68" presetID="53" presetClass="entr" presetSubtype="16"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500" fill="hold"/>
                                        <p:tgtEl>
                                          <p:spTgt spid="49"/>
                                        </p:tgtEl>
                                        <p:attrNameLst>
                                          <p:attrName>ppt_w</p:attrName>
                                        </p:attrNameLst>
                                      </p:cBhvr>
                                      <p:tavLst>
                                        <p:tav tm="0">
                                          <p:val>
                                            <p:fltVal val="0"/>
                                          </p:val>
                                        </p:tav>
                                        <p:tav tm="100000">
                                          <p:val>
                                            <p:strVal val="#ppt_w"/>
                                          </p:val>
                                        </p:tav>
                                      </p:tavLst>
                                    </p:anim>
                                    <p:anim calcmode="lin" valueType="num">
                                      <p:cBhvr>
                                        <p:cTn id="71" dur="500" fill="hold"/>
                                        <p:tgtEl>
                                          <p:spTgt spid="49"/>
                                        </p:tgtEl>
                                        <p:attrNameLst>
                                          <p:attrName>ppt_h</p:attrName>
                                        </p:attrNameLst>
                                      </p:cBhvr>
                                      <p:tavLst>
                                        <p:tav tm="0">
                                          <p:val>
                                            <p:fltVal val="0"/>
                                          </p:val>
                                        </p:tav>
                                        <p:tav tm="100000">
                                          <p:val>
                                            <p:strVal val="#ppt_h"/>
                                          </p:val>
                                        </p:tav>
                                      </p:tavLst>
                                    </p:anim>
                                    <p:animEffect transition="in" filter="fade">
                                      <p:cBhvr>
                                        <p:cTn id="72" dur="500"/>
                                        <p:tgtEl>
                                          <p:spTgt spid="49"/>
                                        </p:tgtEl>
                                      </p:cBhvr>
                                    </p:animEffect>
                                  </p:childTnLst>
                                </p:cTn>
                              </p:par>
                            </p:childTnLst>
                          </p:cTn>
                        </p:par>
                        <p:par>
                          <p:cTn id="73" fill="hold">
                            <p:stCondLst>
                              <p:cond delay="1500"/>
                            </p:stCondLst>
                            <p:childTnLst>
                              <p:par>
                                <p:cTn id="74" presetID="42" presetClass="entr" presetSubtype="0"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1000"/>
                                        <p:tgtEl>
                                          <p:spTgt spid="47"/>
                                        </p:tgtEl>
                                      </p:cBhvr>
                                    </p:animEffect>
                                    <p:anim calcmode="lin" valueType="num">
                                      <p:cBhvr>
                                        <p:cTn id="77" dur="1000" fill="hold"/>
                                        <p:tgtEl>
                                          <p:spTgt spid="47"/>
                                        </p:tgtEl>
                                        <p:attrNameLst>
                                          <p:attrName>ppt_x</p:attrName>
                                        </p:attrNameLst>
                                      </p:cBhvr>
                                      <p:tavLst>
                                        <p:tav tm="0">
                                          <p:val>
                                            <p:strVal val="#ppt_x"/>
                                          </p:val>
                                        </p:tav>
                                        <p:tav tm="100000">
                                          <p:val>
                                            <p:strVal val="#ppt_x"/>
                                          </p:val>
                                        </p:tav>
                                      </p:tavLst>
                                    </p:anim>
                                    <p:anim calcmode="lin" valueType="num">
                                      <p:cBhvr>
                                        <p:cTn id="78" dur="1000" fill="hold"/>
                                        <p:tgtEl>
                                          <p:spTgt spid="47"/>
                                        </p:tgtEl>
                                        <p:attrNameLst>
                                          <p:attrName>ppt_y</p:attrName>
                                        </p:attrNameLst>
                                      </p:cBhvr>
                                      <p:tavLst>
                                        <p:tav tm="0">
                                          <p:val>
                                            <p:strVal val="#ppt_y+.1"/>
                                          </p:val>
                                        </p:tav>
                                        <p:tav tm="100000">
                                          <p:val>
                                            <p:strVal val="#ppt_y"/>
                                          </p:val>
                                        </p:tav>
                                      </p:tavLst>
                                    </p:anim>
                                  </p:childTnLst>
                                </p:cTn>
                              </p:par>
                            </p:childTnLst>
                          </p:cTn>
                        </p:par>
                        <p:par>
                          <p:cTn id="79" fill="hold">
                            <p:stCondLst>
                              <p:cond delay="2500"/>
                            </p:stCondLst>
                            <p:childTnLst>
                              <p:par>
                                <p:cTn id="80" presetID="42" presetClass="entr" presetSubtype="0" fill="hold" grpId="0" nodeType="after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1000"/>
                                        <p:tgtEl>
                                          <p:spTgt spid="56"/>
                                        </p:tgtEl>
                                      </p:cBhvr>
                                    </p:animEffect>
                                    <p:anim calcmode="lin" valueType="num">
                                      <p:cBhvr>
                                        <p:cTn id="83" dur="1000" fill="hold"/>
                                        <p:tgtEl>
                                          <p:spTgt spid="56"/>
                                        </p:tgtEl>
                                        <p:attrNameLst>
                                          <p:attrName>ppt_x</p:attrName>
                                        </p:attrNameLst>
                                      </p:cBhvr>
                                      <p:tavLst>
                                        <p:tav tm="0">
                                          <p:val>
                                            <p:strVal val="#ppt_x"/>
                                          </p:val>
                                        </p:tav>
                                        <p:tav tm="100000">
                                          <p:val>
                                            <p:strVal val="#ppt_x"/>
                                          </p:val>
                                        </p:tav>
                                      </p:tavLst>
                                    </p:anim>
                                    <p:anim calcmode="lin" valueType="num">
                                      <p:cBhvr>
                                        <p:cTn id="8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barn(inVertical)">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down)">
                                      <p:cBhvr>
                                        <p:cTn id="94" dur="500"/>
                                        <p:tgtEl>
                                          <p:spTgt spid="21"/>
                                        </p:tgtEl>
                                      </p:cBhvr>
                                    </p:animEffect>
                                  </p:childTnLst>
                                </p:cTn>
                              </p:par>
                            </p:childTnLst>
                          </p:cTn>
                        </p:par>
                        <p:par>
                          <p:cTn id="95" fill="hold">
                            <p:stCondLst>
                              <p:cond delay="500"/>
                            </p:stCondLst>
                            <p:childTnLst>
                              <p:par>
                                <p:cTn id="96" presetID="22" presetClass="entr" presetSubtype="4" fill="hold"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wipe(down)">
                                      <p:cBhvr>
                                        <p:cTn id="98" dur="500"/>
                                        <p:tgtEl>
                                          <p:spTgt spid="16"/>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wipe(left)">
                                      <p:cBhvr>
                                        <p:cTn id="102" dur="500"/>
                                        <p:tgtEl>
                                          <p:spTgt spid="17"/>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left)">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left)">
                                      <p:cBhvr>
                                        <p:cTn id="110" dur="500"/>
                                        <p:tgtEl>
                                          <p:spTgt spid="1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left)">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left)">
                                      <p:cBhvr>
                                        <p:cTn id="118" dur="500"/>
                                        <p:tgtEl>
                                          <p:spTgt spid="27"/>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wipe(left)">
                                      <p:cBhvr>
                                        <p:cTn id="121" dur="500"/>
                                        <p:tgtEl>
                                          <p:spTgt spid="33"/>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43"/>
                                        </p:tgtEl>
                                        <p:attrNameLst>
                                          <p:attrName>style.visibility</p:attrName>
                                        </p:attrNameLst>
                                      </p:cBhvr>
                                      <p:to>
                                        <p:strVal val="visible"/>
                                      </p:to>
                                    </p:set>
                                    <p:animEffect transition="in" filter="wipe(left)">
                                      <p:cBhvr>
                                        <p:cTn id="129" dur="500"/>
                                        <p:tgtEl>
                                          <p:spTgt spid="4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wipe(left)">
                                      <p:cBhvr>
                                        <p:cTn id="134" dur="500"/>
                                        <p:tgtEl>
                                          <p:spTgt spid="42"/>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44"/>
                                        </p:tgtEl>
                                        <p:attrNameLst>
                                          <p:attrName>style.visibility</p:attrName>
                                        </p:attrNameLst>
                                      </p:cBhvr>
                                      <p:to>
                                        <p:strVal val="visible"/>
                                      </p:to>
                                    </p:set>
                                    <p:animEffect transition="in" filter="wipe(left)">
                                      <p:cBhvr>
                                        <p:cTn id="137" dur="500"/>
                                        <p:tgtEl>
                                          <p:spTgt spid="44"/>
                                        </p:tgtEl>
                                      </p:cBhvr>
                                    </p:animEffect>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grpId="0" nodeType="clickEffect">
                                  <p:stCondLst>
                                    <p:cond delay="0"/>
                                  </p:stCondLst>
                                  <p:childTnLst>
                                    <p:set>
                                      <p:cBhvr>
                                        <p:cTn id="141" dur="1" fill="hold">
                                          <p:stCondLst>
                                            <p:cond delay="0"/>
                                          </p:stCondLst>
                                        </p:cTn>
                                        <p:tgtEl>
                                          <p:spTgt spid="22"/>
                                        </p:tgtEl>
                                        <p:attrNameLst>
                                          <p:attrName>style.visibility</p:attrName>
                                        </p:attrNameLst>
                                      </p:cBhvr>
                                      <p:to>
                                        <p:strVal val="visible"/>
                                      </p:to>
                                    </p:set>
                                    <p:animEffect transition="in" filter="fade">
                                      <p:cBhvr>
                                        <p:cTn id="142" dur="1000"/>
                                        <p:tgtEl>
                                          <p:spTgt spid="22"/>
                                        </p:tgtEl>
                                      </p:cBhvr>
                                    </p:animEffect>
                                    <p:anim calcmode="lin" valueType="num">
                                      <p:cBhvr>
                                        <p:cTn id="143" dur="1000" fill="hold"/>
                                        <p:tgtEl>
                                          <p:spTgt spid="22"/>
                                        </p:tgtEl>
                                        <p:attrNameLst>
                                          <p:attrName>ppt_x</p:attrName>
                                        </p:attrNameLst>
                                      </p:cBhvr>
                                      <p:tavLst>
                                        <p:tav tm="0">
                                          <p:val>
                                            <p:strVal val="#ppt_x"/>
                                          </p:val>
                                        </p:tav>
                                        <p:tav tm="100000">
                                          <p:val>
                                            <p:strVal val="#ppt_x"/>
                                          </p:val>
                                        </p:tav>
                                      </p:tavLst>
                                    </p:anim>
                                    <p:anim calcmode="lin" valueType="num">
                                      <p:cBhvr>
                                        <p:cTn id="144" dur="1000" fill="hold"/>
                                        <p:tgtEl>
                                          <p:spTgt spid="22"/>
                                        </p:tgtEl>
                                        <p:attrNameLst>
                                          <p:attrName>ppt_y</p:attrName>
                                        </p:attrNameLst>
                                      </p:cBhvr>
                                      <p:tavLst>
                                        <p:tav tm="0">
                                          <p:val>
                                            <p:strVal val="#ppt_y-.1"/>
                                          </p:val>
                                        </p:tav>
                                        <p:tav tm="100000">
                                          <p:val>
                                            <p:strVal val="#ppt_y"/>
                                          </p:val>
                                        </p:tav>
                                      </p:tavLst>
                                    </p:anim>
                                  </p:childTnLst>
                                </p:cTn>
                              </p:par>
                            </p:childTnLst>
                          </p:cTn>
                        </p:par>
                        <p:par>
                          <p:cTn id="145" fill="hold">
                            <p:stCondLst>
                              <p:cond delay="1000"/>
                            </p:stCondLst>
                            <p:childTnLst>
                              <p:par>
                                <p:cTn id="146" presetID="22" presetClass="entr" presetSubtype="1" fill="hold" grpId="0" nodeType="after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wipe(up)">
                                      <p:cBhvr>
                                        <p:cTn id="148" dur="500"/>
                                        <p:tgtEl>
                                          <p:spTgt spid="37"/>
                                        </p:tgtEl>
                                      </p:cBhvr>
                                    </p:animEffect>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1000"/>
                                        <p:tgtEl>
                                          <p:spTgt spid="23"/>
                                        </p:tgtEl>
                                      </p:cBhvr>
                                    </p:animEffect>
                                    <p:anim calcmode="lin" valueType="num">
                                      <p:cBhvr>
                                        <p:cTn id="154" dur="1000" fill="hold"/>
                                        <p:tgtEl>
                                          <p:spTgt spid="23"/>
                                        </p:tgtEl>
                                        <p:attrNameLst>
                                          <p:attrName>ppt_x</p:attrName>
                                        </p:attrNameLst>
                                      </p:cBhvr>
                                      <p:tavLst>
                                        <p:tav tm="0">
                                          <p:val>
                                            <p:strVal val="#ppt_x"/>
                                          </p:val>
                                        </p:tav>
                                        <p:tav tm="100000">
                                          <p:val>
                                            <p:strVal val="#ppt_x"/>
                                          </p:val>
                                        </p:tav>
                                      </p:tavLst>
                                    </p:anim>
                                    <p:anim calcmode="lin" valueType="num">
                                      <p:cBhvr>
                                        <p:cTn id="155" dur="1000" fill="hold"/>
                                        <p:tgtEl>
                                          <p:spTgt spid="23"/>
                                        </p:tgtEl>
                                        <p:attrNameLst>
                                          <p:attrName>ppt_y</p:attrName>
                                        </p:attrNameLst>
                                      </p:cBhvr>
                                      <p:tavLst>
                                        <p:tav tm="0">
                                          <p:val>
                                            <p:strVal val="#ppt_y+.1"/>
                                          </p:val>
                                        </p:tav>
                                        <p:tav tm="100000">
                                          <p:val>
                                            <p:strVal val="#ppt_y"/>
                                          </p:val>
                                        </p:tav>
                                      </p:tavLst>
                                    </p:anim>
                                  </p:childTnLst>
                                </p:cTn>
                              </p:par>
                            </p:childTnLst>
                          </p:cTn>
                        </p:par>
                        <p:par>
                          <p:cTn id="156" fill="hold">
                            <p:stCondLst>
                              <p:cond delay="1000"/>
                            </p:stCondLst>
                            <p:childTnLst>
                              <p:par>
                                <p:cTn id="157" presetID="22" presetClass="entr" presetSubtype="1"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wipe(up)">
                                      <p:cBhvr>
                                        <p:cTn id="159" dur="500"/>
                                        <p:tgtEl>
                                          <p:spTgt spid="38"/>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16" fill="hold" nodeType="clickEffect">
                                  <p:stCondLst>
                                    <p:cond delay="0"/>
                                  </p:stCondLst>
                                  <p:childTnLst>
                                    <p:set>
                                      <p:cBhvr>
                                        <p:cTn id="163" dur="1" fill="hold">
                                          <p:stCondLst>
                                            <p:cond delay="0"/>
                                          </p:stCondLst>
                                        </p:cTn>
                                        <p:tgtEl>
                                          <p:spTgt spid="48"/>
                                        </p:tgtEl>
                                        <p:attrNameLst>
                                          <p:attrName>style.visibility</p:attrName>
                                        </p:attrNameLst>
                                      </p:cBhvr>
                                      <p:to>
                                        <p:strVal val="visible"/>
                                      </p:to>
                                    </p:set>
                                    <p:anim calcmode="lin" valueType="num">
                                      <p:cBhvr>
                                        <p:cTn id="164" dur="500" fill="hold"/>
                                        <p:tgtEl>
                                          <p:spTgt spid="48"/>
                                        </p:tgtEl>
                                        <p:attrNameLst>
                                          <p:attrName>ppt_w</p:attrName>
                                        </p:attrNameLst>
                                      </p:cBhvr>
                                      <p:tavLst>
                                        <p:tav tm="0">
                                          <p:val>
                                            <p:fltVal val="0"/>
                                          </p:val>
                                        </p:tav>
                                        <p:tav tm="100000">
                                          <p:val>
                                            <p:strVal val="#ppt_w"/>
                                          </p:val>
                                        </p:tav>
                                      </p:tavLst>
                                    </p:anim>
                                    <p:anim calcmode="lin" valueType="num">
                                      <p:cBhvr>
                                        <p:cTn id="165" dur="500" fill="hold"/>
                                        <p:tgtEl>
                                          <p:spTgt spid="48"/>
                                        </p:tgtEl>
                                        <p:attrNameLst>
                                          <p:attrName>ppt_h</p:attrName>
                                        </p:attrNameLst>
                                      </p:cBhvr>
                                      <p:tavLst>
                                        <p:tav tm="0">
                                          <p:val>
                                            <p:fltVal val="0"/>
                                          </p:val>
                                        </p:tav>
                                        <p:tav tm="100000">
                                          <p:val>
                                            <p:strVal val="#ppt_h"/>
                                          </p:val>
                                        </p:tav>
                                      </p:tavLst>
                                    </p:anim>
                                    <p:animEffect transition="in" filter="fade">
                                      <p:cBhvr>
                                        <p:cTn id="166" dur="500"/>
                                        <p:tgtEl>
                                          <p:spTgt spid="48"/>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51"/>
                                        </p:tgtEl>
                                        <p:attrNameLst>
                                          <p:attrName>style.visibility</p:attrName>
                                        </p:attrNameLst>
                                      </p:cBhvr>
                                      <p:to>
                                        <p:strVal val="visible"/>
                                      </p:to>
                                    </p:set>
                                    <p:anim calcmode="lin" valueType="num">
                                      <p:cBhvr>
                                        <p:cTn id="169" dur="500" fill="hold"/>
                                        <p:tgtEl>
                                          <p:spTgt spid="51"/>
                                        </p:tgtEl>
                                        <p:attrNameLst>
                                          <p:attrName>ppt_w</p:attrName>
                                        </p:attrNameLst>
                                      </p:cBhvr>
                                      <p:tavLst>
                                        <p:tav tm="0">
                                          <p:val>
                                            <p:fltVal val="0"/>
                                          </p:val>
                                        </p:tav>
                                        <p:tav tm="100000">
                                          <p:val>
                                            <p:strVal val="#ppt_w"/>
                                          </p:val>
                                        </p:tav>
                                      </p:tavLst>
                                    </p:anim>
                                    <p:anim calcmode="lin" valueType="num">
                                      <p:cBhvr>
                                        <p:cTn id="170" dur="500" fill="hold"/>
                                        <p:tgtEl>
                                          <p:spTgt spid="51"/>
                                        </p:tgtEl>
                                        <p:attrNameLst>
                                          <p:attrName>ppt_h</p:attrName>
                                        </p:attrNameLst>
                                      </p:cBhvr>
                                      <p:tavLst>
                                        <p:tav tm="0">
                                          <p:val>
                                            <p:fltVal val="0"/>
                                          </p:val>
                                        </p:tav>
                                        <p:tav tm="100000">
                                          <p:val>
                                            <p:strVal val="#ppt_h"/>
                                          </p:val>
                                        </p:tav>
                                      </p:tavLst>
                                    </p:anim>
                                    <p:animEffect transition="in" filter="fade">
                                      <p:cBhvr>
                                        <p:cTn id="171" dur="500"/>
                                        <p:tgtEl>
                                          <p:spTgt spid="51"/>
                                        </p:tgtEl>
                                      </p:cBhvr>
                                    </p:animEffect>
                                  </p:childTnLst>
                                </p:cTn>
                              </p:par>
                            </p:childTnLst>
                          </p:cTn>
                        </p:par>
                        <p:par>
                          <p:cTn id="172" fill="hold">
                            <p:stCondLst>
                              <p:cond delay="500"/>
                            </p:stCondLst>
                            <p:childTnLst>
                              <p:par>
                                <p:cTn id="173" presetID="42" presetClass="entr" presetSubtype="0" fill="hold" grpId="0" nodeType="afterEffect">
                                  <p:stCondLst>
                                    <p:cond delay="0"/>
                                  </p:stCondLst>
                                  <p:childTnLst>
                                    <p:set>
                                      <p:cBhvr>
                                        <p:cTn id="174" dur="1" fill="hold">
                                          <p:stCondLst>
                                            <p:cond delay="0"/>
                                          </p:stCondLst>
                                        </p:cTn>
                                        <p:tgtEl>
                                          <p:spTgt spid="10"/>
                                        </p:tgtEl>
                                        <p:attrNameLst>
                                          <p:attrName>style.visibility</p:attrName>
                                        </p:attrNameLst>
                                      </p:cBhvr>
                                      <p:to>
                                        <p:strVal val="visible"/>
                                      </p:to>
                                    </p:set>
                                    <p:animEffect transition="in" filter="fade">
                                      <p:cBhvr>
                                        <p:cTn id="175" dur="1000"/>
                                        <p:tgtEl>
                                          <p:spTgt spid="10"/>
                                        </p:tgtEl>
                                      </p:cBhvr>
                                    </p:animEffect>
                                    <p:anim calcmode="lin" valueType="num">
                                      <p:cBhvr>
                                        <p:cTn id="176" dur="1000" fill="hold"/>
                                        <p:tgtEl>
                                          <p:spTgt spid="10"/>
                                        </p:tgtEl>
                                        <p:attrNameLst>
                                          <p:attrName>ppt_x</p:attrName>
                                        </p:attrNameLst>
                                      </p:cBhvr>
                                      <p:tavLst>
                                        <p:tav tm="0">
                                          <p:val>
                                            <p:strVal val="#ppt_x"/>
                                          </p:val>
                                        </p:tav>
                                        <p:tav tm="100000">
                                          <p:val>
                                            <p:strVal val="#ppt_x"/>
                                          </p:val>
                                        </p:tav>
                                      </p:tavLst>
                                    </p:anim>
                                    <p:anim calcmode="lin" valueType="num">
                                      <p:cBhvr>
                                        <p:cTn id="177" dur="1000" fill="hold"/>
                                        <p:tgtEl>
                                          <p:spTgt spid="10"/>
                                        </p:tgtEl>
                                        <p:attrNameLst>
                                          <p:attrName>ppt_y</p:attrName>
                                        </p:attrNameLst>
                                      </p:cBhvr>
                                      <p:tavLst>
                                        <p:tav tm="0">
                                          <p:val>
                                            <p:strVal val="#ppt_y+.1"/>
                                          </p:val>
                                        </p:tav>
                                        <p:tav tm="100000">
                                          <p:val>
                                            <p:strVal val="#ppt_y"/>
                                          </p:val>
                                        </p:tav>
                                      </p:tavLst>
                                    </p:anim>
                                  </p:childTnLst>
                                </p:cTn>
                              </p:par>
                            </p:childTnLst>
                          </p:cTn>
                        </p:par>
                        <p:par>
                          <p:cTn id="178" fill="hold">
                            <p:stCondLst>
                              <p:cond delay="1500"/>
                            </p:stCondLst>
                            <p:childTnLst>
                              <p:par>
                                <p:cTn id="179" presetID="42" presetClass="entr" presetSubtype="0" fill="hold" grpId="0"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fade">
                                      <p:cBhvr>
                                        <p:cTn id="181" dur="1000"/>
                                        <p:tgtEl>
                                          <p:spTgt spid="57"/>
                                        </p:tgtEl>
                                      </p:cBhvr>
                                    </p:animEffect>
                                    <p:anim calcmode="lin" valueType="num">
                                      <p:cBhvr>
                                        <p:cTn id="182" dur="1000" fill="hold"/>
                                        <p:tgtEl>
                                          <p:spTgt spid="57"/>
                                        </p:tgtEl>
                                        <p:attrNameLst>
                                          <p:attrName>ppt_x</p:attrName>
                                        </p:attrNameLst>
                                      </p:cBhvr>
                                      <p:tavLst>
                                        <p:tav tm="0">
                                          <p:val>
                                            <p:strVal val="#ppt_x"/>
                                          </p:val>
                                        </p:tav>
                                        <p:tav tm="100000">
                                          <p:val>
                                            <p:strVal val="#ppt_x"/>
                                          </p:val>
                                        </p:tav>
                                      </p:tavLst>
                                    </p:anim>
                                    <p:anim calcmode="lin" valueType="num">
                                      <p:cBhvr>
                                        <p:cTn id="18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6" presetClass="entr" presetSubtype="0" fill="hold" nodeType="click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wipe(down)">
                                      <p:cBhvr>
                                        <p:cTn id="188" dur="580">
                                          <p:stCondLst>
                                            <p:cond delay="0"/>
                                          </p:stCondLst>
                                        </p:cTn>
                                        <p:tgtEl>
                                          <p:spTgt spid="26"/>
                                        </p:tgtEl>
                                      </p:cBhvr>
                                    </p:animEffect>
                                    <p:anim calcmode="lin" valueType="num">
                                      <p:cBhvr>
                                        <p:cTn id="18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94" dur="26">
                                          <p:stCondLst>
                                            <p:cond delay="650"/>
                                          </p:stCondLst>
                                        </p:cTn>
                                        <p:tgtEl>
                                          <p:spTgt spid="26"/>
                                        </p:tgtEl>
                                      </p:cBhvr>
                                      <p:to x="100000" y="60000"/>
                                    </p:animScale>
                                    <p:animScale>
                                      <p:cBhvr>
                                        <p:cTn id="195" dur="166" decel="50000">
                                          <p:stCondLst>
                                            <p:cond delay="676"/>
                                          </p:stCondLst>
                                        </p:cTn>
                                        <p:tgtEl>
                                          <p:spTgt spid="26"/>
                                        </p:tgtEl>
                                      </p:cBhvr>
                                      <p:to x="100000" y="100000"/>
                                    </p:animScale>
                                    <p:animScale>
                                      <p:cBhvr>
                                        <p:cTn id="196" dur="26">
                                          <p:stCondLst>
                                            <p:cond delay="1312"/>
                                          </p:stCondLst>
                                        </p:cTn>
                                        <p:tgtEl>
                                          <p:spTgt spid="26"/>
                                        </p:tgtEl>
                                      </p:cBhvr>
                                      <p:to x="100000" y="80000"/>
                                    </p:animScale>
                                    <p:animScale>
                                      <p:cBhvr>
                                        <p:cTn id="197" dur="166" decel="50000">
                                          <p:stCondLst>
                                            <p:cond delay="1338"/>
                                          </p:stCondLst>
                                        </p:cTn>
                                        <p:tgtEl>
                                          <p:spTgt spid="26"/>
                                        </p:tgtEl>
                                      </p:cBhvr>
                                      <p:to x="100000" y="100000"/>
                                    </p:animScale>
                                    <p:animScale>
                                      <p:cBhvr>
                                        <p:cTn id="198" dur="26">
                                          <p:stCondLst>
                                            <p:cond delay="1642"/>
                                          </p:stCondLst>
                                        </p:cTn>
                                        <p:tgtEl>
                                          <p:spTgt spid="26"/>
                                        </p:tgtEl>
                                      </p:cBhvr>
                                      <p:to x="100000" y="90000"/>
                                    </p:animScale>
                                    <p:animScale>
                                      <p:cBhvr>
                                        <p:cTn id="199" dur="166" decel="50000">
                                          <p:stCondLst>
                                            <p:cond delay="1668"/>
                                          </p:stCondLst>
                                        </p:cTn>
                                        <p:tgtEl>
                                          <p:spTgt spid="26"/>
                                        </p:tgtEl>
                                      </p:cBhvr>
                                      <p:to x="100000" y="100000"/>
                                    </p:animScale>
                                    <p:animScale>
                                      <p:cBhvr>
                                        <p:cTn id="200" dur="26">
                                          <p:stCondLst>
                                            <p:cond delay="1808"/>
                                          </p:stCondLst>
                                        </p:cTn>
                                        <p:tgtEl>
                                          <p:spTgt spid="26"/>
                                        </p:tgtEl>
                                      </p:cBhvr>
                                      <p:to x="100000" y="95000"/>
                                    </p:animScale>
                                    <p:animScale>
                                      <p:cBhvr>
                                        <p:cTn id="201" dur="166" decel="50000">
                                          <p:stCondLst>
                                            <p:cond delay="1834"/>
                                          </p:stCondLst>
                                        </p:cTn>
                                        <p:tgtEl>
                                          <p:spTgt spid="26"/>
                                        </p:tgtEl>
                                      </p:cBhvr>
                                      <p:to x="100000" y="100000"/>
                                    </p:animScale>
                                  </p:childTnLst>
                                </p:cTn>
                              </p:par>
                            </p:childTnLst>
                          </p:cTn>
                        </p:par>
                        <p:par>
                          <p:cTn id="202" fill="hold">
                            <p:stCondLst>
                              <p:cond delay="2000"/>
                            </p:stCondLst>
                            <p:childTnLst>
                              <p:par>
                                <p:cTn id="203" presetID="2" presetClass="entr" presetSubtype="1" fill="hold" grpId="0" nodeType="afterEffect">
                                  <p:stCondLst>
                                    <p:cond delay="0"/>
                                  </p:stCondLst>
                                  <p:childTnLst>
                                    <p:set>
                                      <p:cBhvr>
                                        <p:cTn id="204" dur="1" fill="hold">
                                          <p:stCondLst>
                                            <p:cond delay="0"/>
                                          </p:stCondLst>
                                        </p:cTn>
                                        <p:tgtEl>
                                          <p:spTgt spid="11"/>
                                        </p:tgtEl>
                                        <p:attrNameLst>
                                          <p:attrName>style.visibility</p:attrName>
                                        </p:attrNameLst>
                                      </p:cBhvr>
                                      <p:to>
                                        <p:strVal val="visible"/>
                                      </p:to>
                                    </p:set>
                                    <p:anim calcmode="lin" valueType="num">
                                      <p:cBhvr additive="base">
                                        <p:cTn id="205" dur="1500" fill="hold"/>
                                        <p:tgtEl>
                                          <p:spTgt spid="11"/>
                                        </p:tgtEl>
                                        <p:attrNameLst>
                                          <p:attrName>ppt_x</p:attrName>
                                        </p:attrNameLst>
                                      </p:cBhvr>
                                      <p:tavLst>
                                        <p:tav tm="0">
                                          <p:val>
                                            <p:strVal val="#ppt_x"/>
                                          </p:val>
                                        </p:tav>
                                        <p:tav tm="100000">
                                          <p:val>
                                            <p:strVal val="#ppt_x"/>
                                          </p:val>
                                        </p:tav>
                                      </p:tavLst>
                                    </p:anim>
                                    <p:anim calcmode="lin" valueType="num">
                                      <p:cBhvr additive="base">
                                        <p:cTn id="206" dur="1500" fill="hold"/>
                                        <p:tgtEl>
                                          <p:spTgt spid="11"/>
                                        </p:tgtEl>
                                        <p:attrNameLst>
                                          <p:attrName>ppt_y</p:attrName>
                                        </p:attrNameLst>
                                      </p:cBhvr>
                                      <p:tavLst>
                                        <p:tav tm="0">
                                          <p:val>
                                            <p:strVal val="0-#ppt_h/2"/>
                                          </p:val>
                                        </p:tav>
                                        <p:tav tm="100000">
                                          <p:val>
                                            <p:strVal val="#ppt_y"/>
                                          </p:val>
                                        </p:tav>
                                      </p:tavLst>
                                    </p:anim>
                                  </p:childTnLst>
                                </p:cTn>
                              </p:par>
                            </p:childTnLst>
                          </p:cTn>
                        </p:par>
                        <p:par>
                          <p:cTn id="207" fill="hold">
                            <p:stCondLst>
                              <p:cond delay="3500"/>
                            </p:stCondLst>
                            <p:childTnLst>
                              <p:par>
                                <p:cTn id="208" presetID="53" presetClass="entr" presetSubtype="16" fill="hold" nodeType="afterEffect">
                                  <p:stCondLst>
                                    <p:cond delay="0"/>
                                  </p:stCondLst>
                                  <p:childTnLst>
                                    <p:set>
                                      <p:cBhvr>
                                        <p:cTn id="209" dur="1" fill="hold">
                                          <p:stCondLst>
                                            <p:cond delay="0"/>
                                          </p:stCondLst>
                                        </p:cTn>
                                        <p:tgtEl>
                                          <p:spTgt spid="28"/>
                                        </p:tgtEl>
                                        <p:attrNameLst>
                                          <p:attrName>style.visibility</p:attrName>
                                        </p:attrNameLst>
                                      </p:cBhvr>
                                      <p:to>
                                        <p:strVal val="visible"/>
                                      </p:to>
                                    </p:set>
                                    <p:anim calcmode="lin" valueType="num">
                                      <p:cBhvr>
                                        <p:cTn id="210" dur="500" fill="hold"/>
                                        <p:tgtEl>
                                          <p:spTgt spid="28"/>
                                        </p:tgtEl>
                                        <p:attrNameLst>
                                          <p:attrName>ppt_w</p:attrName>
                                        </p:attrNameLst>
                                      </p:cBhvr>
                                      <p:tavLst>
                                        <p:tav tm="0">
                                          <p:val>
                                            <p:fltVal val="0"/>
                                          </p:val>
                                        </p:tav>
                                        <p:tav tm="100000">
                                          <p:val>
                                            <p:strVal val="#ppt_w"/>
                                          </p:val>
                                        </p:tav>
                                      </p:tavLst>
                                    </p:anim>
                                    <p:anim calcmode="lin" valueType="num">
                                      <p:cBhvr>
                                        <p:cTn id="211" dur="500" fill="hold"/>
                                        <p:tgtEl>
                                          <p:spTgt spid="28"/>
                                        </p:tgtEl>
                                        <p:attrNameLst>
                                          <p:attrName>ppt_h</p:attrName>
                                        </p:attrNameLst>
                                      </p:cBhvr>
                                      <p:tavLst>
                                        <p:tav tm="0">
                                          <p:val>
                                            <p:fltVal val="0"/>
                                          </p:val>
                                        </p:tav>
                                        <p:tav tm="100000">
                                          <p:val>
                                            <p:strVal val="#ppt_h"/>
                                          </p:val>
                                        </p:tav>
                                      </p:tavLst>
                                    </p:anim>
                                    <p:animEffect transition="in" filter="fade">
                                      <p:cBhvr>
                                        <p:cTn id="2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P spid="14" grpId="0"/>
      <p:bldP spid="15" grpId="0"/>
      <p:bldP spid="19" grpId="0" animBg="1"/>
      <p:bldP spid="20" grpId="0"/>
      <p:bldP spid="21" grpId="0"/>
      <p:bldP spid="22" grpId="0"/>
      <p:bldP spid="23" grpId="0"/>
      <p:bldP spid="24" grpId="0"/>
      <p:bldP spid="25" grpId="0"/>
      <p:bldP spid="27" grpId="0" animBg="1"/>
      <p:bldP spid="31" grpId="0"/>
      <p:bldP spid="33" grpId="0"/>
      <p:bldP spid="37" grpId="0" animBg="1"/>
      <p:bldP spid="38" grpId="0" animBg="1"/>
      <p:bldP spid="39" grpId="0"/>
      <p:bldP spid="40" grpId="0"/>
      <p:bldP spid="49" grpId="0"/>
      <p:bldP spid="51" grpId="0"/>
      <p:bldP spid="56" grpId="0"/>
      <p:bldP spid="57" grpId="0"/>
      <p:bldP spid="41" grpId="0" animBg="1"/>
      <p:bldP spid="42" grpId="0" animBg="1"/>
      <p:bldP spid="43" grpId="0"/>
      <p:bldP spid="44" grpId="0"/>
      <p:bldP spid="11" grpId="0"/>
      <p:bldP spid="10"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88926"/>
            <a:ext cx="9304867" cy="921808"/>
          </a:xfrm>
        </p:spPr>
        <p:txBody>
          <a:bodyPr/>
          <a:lstStyle/>
          <a:p>
            <a:r>
              <a:rPr lang="fr-CH" dirty="0"/>
              <a:t>Problématiques liées à la 5G</a:t>
            </a:r>
          </a:p>
        </p:txBody>
      </p:sp>
      <p:sp>
        <p:nvSpPr>
          <p:cNvPr id="3" name="Espace réservé du contenu 2"/>
          <p:cNvSpPr>
            <a:spLocks noGrp="1"/>
          </p:cNvSpPr>
          <p:nvPr>
            <p:ph idx="1"/>
          </p:nvPr>
        </p:nvSpPr>
        <p:spPr>
          <a:xfrm>
            <a:off x="838200" y="1199618"/>
            <a:ext cx="6417733" cy="5008594"/>
          </a:xfrm>
        </p:spPr>
        <p:txBody>
          <a:bodyPr>
            <a:normAutofit/>
          </a:bodyPr>
          <a:lstStyle/>
          <a:p>
            <a:pPr marL="0" indent="0">
              <a:buNone/>
            </a:pPr>
            <a:r>
              <a:rPr lang="fr-CH" sz="1000" dirty="0"/>
              <a:t> </a:t>
            </a:r>
            <a:br>
              <a:rPr lang="fr-CH" sz="1000" dirty="0"/>
            </a:br>
            <a:r>
              <a:rPr lang="fr-CH" sz="2200" b="1" dirty="0"/>
              <a:t>Une étude de laboratoire en cours concernant la 5G </a:t>
            </a:r>
            <a:r>
              <a:rPr lang="fr-CH" sz="2200" dirty="0"/>
              <a:t>a démontré, sur des cellules humaines (fibroblastes), que de </a:t>
            </a:r>
            <a:r>
              <a:rPr lang="fr-CH" sz="2200" b="1" dirty="0"/>
              <a:t>nombreuses ruptures d’ADN </a:t>
            </a:r>
            <a:r>
              <a:rPr lang="fr-CH" sz="2200" dirty="0"/>
              <a:t>se produisaient, </a:t>
            </a:r>
            <a:r>
              <a:rPr lang="fr-CH" sz="2200" b="1" dirty="0"/>
              <a:t>ce qui n’était pas du tout le cas </a:t>
            </a:r>
            <a:r>
              <a:rPr lang="fr-CH" sz="2200" dirty="0"/>
              <a:t>sur le groupe de cellules témoin. D’autres modifications biochimiques significatives ont été constatées (perméabilité K et Ca</a:t>
            </a:r>
            <a:r>
              <a:rPr lang="fr-CH" sz="2200" dirty="0" smtClean="0"/>
              <a:t>), présence d’oxygène réactif ROS (stress oxydatif).</a:t>
            </a:r>
            <a:endParaRPr lang="fr-CH" sz="2200" dirty="0"/>
          </a:p>
          <a:p>
            <a:pPr marL="0" indent="0">
              <a:buNone/>
            </a:pPr>
            <a:r>
              <a:rPr lang="fr-CH" sz="2200" dirty="0" smtClean="0"/>
              <a:t>Les </a:t>
            </a:r>
            <a:r>
              <a:rPr lang="fr-CH" sz="2200" dirty="0"/>
              <a:t>cellules-test en question ont été soumises à une </a:t>
            </a:r>
            <a:r>
              <a:rPr lang="fr-CH" sz="2200" b="1" dirty="0"/>
              <a:t>irradiation comprise entre 1 et 2V/m</a:t>
            </a:r>
            <a:r>
              <a:rPr lang="fr-CH" sz="2200" dirty="0"/>
              <a:t>, avec un signal 5G utilisant une modulation QAM-256 et 1024, durant une période d’un mois. </a:t>
            </a:r>
            <a:endParaRPr lang="fr-CH" sz="2100"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5735" y="192087"/>
            <a:ext cx="1286933" cy="1286933"/>
          </a:xfrm>
          <a:prstGeom prst="rect">
            <a:avLst/>
          </a:prstGeom>
        </p:spPr>
      </p:pic>
      <p:pic>
        <p:nvPicPr>
          <p:cNvPr id="1028" name="Picture 4" descr="https://612bf2fb-a-62cb3a1a-s-sites.googlegroups.com/site/bi6101dnarepair/damage-detection-response/types-of-dna-damage/types%20of%20damage.png?attachauth=ANoY7colnJ7UPr2o4Y2WNMVYXPFIcMAqCM_wCtlKWMTqqk65zF1kY2am7nEvRZZvIeVm76owxNm19Zb1O2GWa0zREIQqP_3dinglBHq63UCUGPhkb5Swk8-dgTticKRrNiGu980lHKwAq2NiX57s9RgBlYIZrEICv5b_s1ORIya3sH165dEpX94nzf5Oz4vS4A8KgcRjgMIxY7ccfdy-1yE5_eoVCWbxUYlFjvLqiM4a1fGum2fMwhEadrBcNTx3iAYrL1fBstMYrbefxths_AHsXhsS-XJG6Eaxfzageb5WGssJ4VKuRco%3D&amp;attredirect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536" y="4908184"/>
            <a:ext cx="5086350" cy="157162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7508629" y="1763835"/>
            <a:ext cx="4187266" cy="4541093"/>
            <a:chOff x="7508629" y="1763835"/>
            <a:chExt cx="4187266" cy="4541093"/>
          </a:xfrm>
        </p:grpSpPr>
        <p:pic>
          <p:nvPicPr>
            <p:cNvPr id="4" name="Image 3"/>
            <p:cNvPicPr>
              <a:picLocks noChangeAspect="1"/>
            </p:cNvPicPr>
            <p:nvPr/>
          </p:nvPicPr>
          <p:blipFill>
            <a:blip r:embed="rId4"/>
            <a:stretch>
              <a:fillRect/>
            </a:stretch>
          </p:blipFill>
          <p:spPr>
            <a:xfrm>
              <a:off x="7508630" y="2303585"/>
              <a:ext cx="4187265" cy="4001343"/>
            </a:xfrm>
            <a:prstGeom prst="rect">
              <a:avLst/>
            </a:prstGeom>
          </p:spPr>
        </p:pic>
        <p:sp>
          <p:nvSpPr>
            <p:cNvPr id="8" name="ZoneTexte 7"/>
            <p:cNvSpPr txBox="1"/>
            <p:nvPr/>
          </p:nvSpPr>
          <p:spPr>
            <a:xfrm>
              <a:off x="7508629" y="1763835"/>
              <a:ext cx="4187265" cy="523220"/>
            </a:xfrm>
            <a:prstGeom prst="rect">
              <a:avLst/>
            </a:prstGeom>
            <a:solidFill>
              <a:schemeClr val="tx1"/>
            </a:solidFill>
          </p:spPr>
          <p:txBody>
            <a:bodyPr wrap="square" rtlCol="0">
              <a:spAutoFit/>
            </a:bodyPr>
            <a:lstStyle/>
            <a:p>
              <a:pPr algn="ctr"/>
              <a:r>
                <a:rPr lang="fr-CH" sz="2800" dirty="0">
                  <a:solidFill>
                    <a:schemeClr val="bg1"/>
                  </a:solidFill>
                </a:rPr>
                <a:t>RUPTURES</a:t>
              </a:r>
              <a:r>
                <a:rPr lang="fr-CH" sz="2800" dirty="0"/>
                <a:t> </a:t>
              </a:r>
              <a:r>
                <a:rPr lang="fr-CH" sz="2800" dirty="0">
                  <a:solidFill>
                    <a:schemeClr val="bg1"/>
                  </a:solidFill>
                </a:rPr>
                <a:t>D’ADN</a:t>
              </a:r>
            </a:p>
          </p:txBody>
        </p:sp>
      </p:grpSp>
      <p:pic>
        <p:nvPicPr>
          <p:cNvPr id="1026" name="Picture 2" descr="Inscrivez Vous Triangle Attention Â· Images vectoriell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4776" y="2470922"/>
            <a:ext cx="1259660" cy="110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5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par>
                          <p:cTn id="13" fill="hold">
                            <p:stCondLst>
                              <p:cond delay="2000"/>
                            </p:stCondLst>
                            <p:childTnLst>
                              <p:par>
                                <p:cTn id="14" presetID="6"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par>
                          <p:cTn id="17" fill="hold">
                            <p:stCondLst>
                              <p:cond delay="4000"/>
                            </p:stCondLst>
                            <p:childTnLst>
                              <p:par>
                                <p:cTn id="18" presetID="53" presetClass="entr" presetSubtype="16"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childTnLst>
                          </p:cTn>
                        </p:par>
                        <p:par>
                          <p:cTn id="23" fill="hold">
                            <p:stCondLst>
                              <p:cond delay="4500"/>
                            </p:stCondLst>
                            <p:childTnLst>
                              <p:par>
                                <p:cTn id="24" presetID="22" presetClass="entr" presetSubtype="8"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ipe(left)">
                                      <p:cBhvr>
                                        <p:cTn id="26"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886" y="1462611"/>
            <a:ext cx="8572500" cy="4762500"/>
          </a:xfrm>
          <a:prstGeom prst="rect">
            <a:avLst/>
          </a:prstGeom>
          <a:effectLst>
            <a:reflection endPos="0" dir="5400000" sy="-100000" algn="bl" rotWithShape="0"/>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886" y="1462611"/>
            <a:ext cx="8572500" cy="4762500"/>
          </a:xfrm>
          <a:prstGeom prst="rect">
            <a:avLst/>
          </a:prstGeom>
        </p:spPr>
      </p:pic>
      <p:sp>
        <p:nvSpPr>
          <p:cNvPr id="2" name="Titre 1"/>
          <p:cNvSpPr>
            <a:spLocks noGrp="1"/>
          </p:cNvSpPr>
          <p:nvPr>
            <p:ph type="title"/>
          </p:nvPr>
        </p:nvSpPr>
        <p:spPr>
          <a:xfrm>
            <a:off x="690794" y="111734"/>
            <a:ext cx="10828867" cy="1325563"/>
          </a:xfrm>
        </p:spPr>
        <p:txBody>
          <a:bodyPr/>
          <a:lstStyle/>
          <a:p>
            <a:pPr algn="ctr"/>
            <a:r>
              <a:rPr lang="fr-CH" dirty="0"/>
              <a:t>Champs d’application de la 5G</a:t>
            </a:r>
          </a:p>
        </p:txBody>
      </p:sp>
      <p:sp>
        <p:nvSpPr>
          <p:cNvPr id="3" name="ZoneTexte 2"/>
          <p:cNvSpPr txBox="1"/>
          <p:nvPr/>
        </p:nvSpPr>
        <p:spPr>
          <a:xfrm>
            <a:off x="969816" y="1213732"/>
            <a:ext cx="2417884" cy="430887"/>
          </a:xfrm>
          <a:prstGeom prst="rect">
            <a:avLst/>
          </a:prstGeom>
          <a:solidFill>
            <a:schemeClr val="accent1">
              <a:lumMod val="60000"/>
              <a:lumOff val="40000"/>
            </a:schemeClr>
          </a:solidFill>
        </p:spPr>
        <p:txBody>
          <a:bodyPr wrap="square" rtlCol="0">
            <a:spAutoFit/>
          </a:bodyPr>
          <a:lstStyle/>
          <a:p>
            <a:r>
              <a:rPr lang="fr-CH" sz="2200" dirty="0"/>
              <a:t>Usines &amp; machines</a:t>
            </a:r>
          </a:p>
        </p:txBody>
      </p:sp>
      <p:sp>
        <p:nvSpPr>
          <p:cNvPr id="6" name="ZoneTexte 5"/>
          <p:cNvSpPr txBox="1"/>
          <p:nvPr/>
        </p:nvSpPr>
        <p:spPr>
          <a:xfrm>
            <a:off x="975747" y="6006899"/>
            <a:ext cx="1558278" cy="430887"/>
          </a:xfrm>
          <a:prstGeom prst="rect">
            <a:avLst/>
          </a:prstGeom>
          <a:solidFill>
            <a:srgbClr val="66FFFF"/>
          </a:solidFill>
        </p:spPr>
        <p:txBody>
          <a:bodyPr wrap="square" rtlCol="0">
            <a:spAutoFit/>
          </a:bodyPr>
          <a:lstStyle/>
          <a:p>
            <a:r>
              <a:rPr lang="fr-CH" sz="2200" dirty="0"/>
              <a:t>Automobile</a:t>
            </a:r>
          </a:p>
        </p:txBody>
      </p:sp>
      <p:sp>
        <p:nvSpPr>
          <p:cNvPr id="7" name="ZoneTexte 6"/>
          <p:cNvSpPr txBox="1"/>
          <p:nvPr/>
        </p:nvSpPr>
        <p:spPr>
          <a:xfrm>
            <a:off x="4897922" y="1247166"/>
            <a:ext cx="1080660" cy="430887"/>
          </a:xfrm>
          <a:prstGeom prst="rect">
            <a:avLst/>
          </a:prstGeom>
          <a:solidFill>
            <a:srgbClr val="99FF66"/>
          </a:solidFill>
        </p:spPr>
        <p:txBody>
          <a:bodyPr wrap="square" rtlCol="0">
            <a:spAutoFit/>
          </a:bodyPr>
          <a:lstStyle/>
          <a:p>
            <a:r>
              <a:rPr lang="fr-CH" sz="2200" dirty="0"/>
              <a:t>Energie</a:t>
            </a:r>
          </a:p>
        </p:txBody>
      </p:sp>
      <p:sp>
        <p:nvSpPr>
          <p:cNvPr id="8" name="ZoneTexte 7"/>
          <p:cNvSpPr txBox="1"/>
          <p:nvPr/>
        </p:nvSpPr>
        <p:spPr>
          <a:xfrm>
            <a:off x="7799943" y="1249935"/>
            <a:ext cx="2297632" cy="430887"/>
          </a:xfrm>
          <a:prstGeom prst="rect">
            <a:avLst/>
          </a:prstGeom>
          <a:solidFill>
            <a:srgbClr val="FB6B80"/>
          </a:solidFill>
        </p:spPr>
        <p:txBody>
          <a:bodyPr wrap="square" rtlCol="0">
            <a:spAutoFit/>
          </a:bodyPr>
          <a:lstStyle/>
          <a:p>
            <a:r>
              <a:rPr lang="fr-CH" sz="2200" dirty="0"/>
              <a:t>Santé &amp; Médecine</a:t>
            </a:r>
          </a:p>
        </p:txBody>
      </p:sp>
      <p:sp>
        <p:nvSpPr>
          <p:cNvPr id="9" name="ZoneTexte 8"/>
          <p:cNvSpPr txBox="1"/>
          <p:nvPr/>
        </p:nvSpPr>
        <p:spPr>
          <a:xfrm>
            <a:off x="6874525" y="6006900"/>
            <a:ext cx="3223050" cy="430887"/>
          </a:xfrm>
          <a:prstGeom prst="rect">
            <a:avLst/>
          </a:prstGeom>
          <a:solidFill>
            <a:srgbClr val="D8DE88"/>
          </a:solidFill>
        </p:spPr>
        <p:txBody>
          <a:bodyPr wrap="square" rtlCol="0">
            <a:spAutoFit/>
          </a:bodyPr>
          <a:lstStyle/>
          <a:p>
            <a:r>
              <a:rPr lang="fr-CH" sz="2200" dirty="0"/>
              <a:t>Médias &amp; Divertissements </a:t>
            </a:r>
          </a:p>
        </p:txBody>
      </p:sp>
      <p:sp>
        <p:nvSpPr>
          <p:cNvPr id="10" name="ZoneTexte 9"/>
          <p:cNvSpPr txBox="1"/>
          <p:nvPr/>
        </p:nvSpPr>
        <p:spPr>
          <a:xfrm>
            <a:off x="4592251" y="3854468"/>
            <a:ext cx="1692002" cy="430887"/>
          </a:xfrm>
          <a:prstGeom prst="rect">
            <a:avLst/>
          </a:prstGeom>
          <a:solidFill>
            <a:srgbClr val="CC99FF"/>
          </a:solidFill>
        </p:spPr>
        <p:txBody>
          <a:bodyPr wrap="square" rtlCol="0">
            <a:spAutoFit/>
          </a:bodyPr>
          <a:lstStyle/>
          <a:p>
            <a:r>
              <a:rPr lang="fr-CH" sz="2200" dirty="0"/>
              <a:t>«Smart City»</a:t>
            </a:r>
          </a:p>
        </p:txBody>
      </p:sp>
      <p:sp>
        <p:nvSpPr>
          <p:cNvPr id="14" name="ZoneTexte 13"/>
          <p:cNvSpPr txBox="1"/>
          <p:nvPr/>
        </p:nvSpPr>
        <p:spPr>
          <a:xfrm>
            <a:off x="1754886" y="2721020"/>
            <a:ext cx="1837266" cy="461665"/>
          </a:xfrm>
          <a:prstGeom prst="rect">
            <a:avLst/>
          </a:prstGeom>
          <a:noFill/>
        </p:spPr>
        <p:txBody>
          <a:bodyPr wrap="square" rtlCol="0">
            <a:spAutoFit/>
          </a:bodyPr>
          <a:lstStyle/>
          <a:p>
            <a:r>
              <a:rPr lang="fr-CH" sz="2400" b="1" dirty="0" smtClean="0">
                <a:solidFill>
                  <a:srgbClr val="FF0000"/>
                </a:solidFill>
              </a:rPr>
              <a:t>USAGE FIXE !</a:t>
            </a:r>
            <a:endParaRPr lang="fr-CH" sz="2400" b="1" dirty="0">
              <a:solidFill>
                <a:srgbClr val="FF0000"/>
              </a:solidFill>
            </a:endParaRPr>
          </a:p>
        </p:txBody>
      </p:sp>
      <p:sp>
        <p:nvSpPr>
          <p:cNvPr id="17" name="ZoneTexte 16"/>
          <p:cNvSpPr txBox="1"/>
          <p:nvPr/>
        </p:nvSpPr>
        <p:spPr>
          <a:xfrm>
            <a:off x="8273265" y="3022569"/>
            <a:ext cx="1837266" cy="461665"/>
          </a:xfrm>
          <a:prstGeom prst="rect">
            <a:avLst/>
          </a:prstGeom>
          <a:noFill/>
        </p:spPr>
        <p:txBody>
          <a:bodyPr wrap="square" rtlCol="0">
            <a:spAutoFit/>
          </a:bodyPr>
          <a:lstStyle/>
          <a:p>
            <a:r>
              <a:rPr lang="fr-CH" sz="2400" b="1" dirty="0" smtClean="0">
                <a:solidFill>
                  <a:srgbClr val="FF0000"/>
                </a:solidFill>
              </a:rPr>
              <a:t>USAGE FIXE !</a:t>
            </a:r>
            <a:endParaRPr lang="fr-CH" sz="2400" b="1" dirty="0">
              <a:solidFill>
                <a:srgbClr val="FF0000"/>
              </a:solidFill>
            </a:endParaRPr>
          </a:p>
        </p:txBody>
      </p:sp>
      <p:sp>
        <p:nvSpPr>
          <p:cNvPr id="18" name="ZoneTexte 17"/>
          <p:cNvSpPr txBox="1"/>
          <p:nvPr/>
        </p:nvSpPr>
        <p:spPr>
          <a:xfrm>
            <a:off x="4897105" y="2314708"/>
            <a:ext cx="1837266" cy="461665"/>
          </a:xfrm>
          <a:prstGeom prst="rect">
            <a:avLst/>
          </a:prstGeom>
          <a:noFill/>
        </p:spPr>
        <p:txBody>
          <a:bodyPr wrap="square" rtlCol="0">
            <a:spAutoFit/>
          </a:bodyPr>
          <a:lstStyle/>
          <a:p>
            <a:r>
              <a:rPr lang="fr-CH" sz="2400" b="1" dirty="0" smtClean="0">
                <a:solidFill>
                  <a:srgbClr val="FF0000"/>
                </a:solidFill>
              </a:rPr>
              <a:t>USAGE FIXE !</a:t>
            </a:r>
            <a:endParaRPr lang="fr-CH" sz="2400" b="1" dirty="0">
              <a:solidFill>
                <a:srgbClr val="FF0000"/>
              </a:solidFill>
            </a:endParaRPr>
          </a:p>
        </p:txBody>
      </p:sp>
      <p:sp>
        <p:nvSpPr>
          <p:cNvPr id="15" name="ZoneTexte 14"/>
          <p:cNvSpPr txBox="1"/>
          <p:nvPr/>
        </p:nvSpPr>
        <p:spPr>
          <a:xfrm>
            <a:off x="8276095" y="5444035"/>
            <a:ext cx="1837266" cy="461665"/>
          </a:xfrm>
          <a:prstGeom prst="rect">
            <a:avLst/>
          </a:prstGeom>
          <a:noFill/>
        </p:spPr>
        <p:txBody>
          <a:bodyPr wrap="square" rtlCol="0">
            <a:spAutoFit/>
          </a:bodyPr>
          <a:lstStyle/>
          <a:p>
            <a:r>
              <a:rPr lang="fr-CH" sz="2400" b="1" dirty="0" smtClean="0">
                <a:solidFill>
                  <a:srgbClr val="FF0000"/>
                </a:solidFill>
              </a:rPr>
              <a:t>USAGE FIXE !</a:t>
            </a:r>
            <a:endParaRPr lang="fr-CH" sz="2400" b="1" dirty="0">
              <a:solidFill>
                <a:srgbClr val="FF0000"/>
              </a:solidFill>
            </a:endParaRPr>
          </a:p>
        </p:txBody>
      </p:sp>
    </p:spTree>
    <p:extLst>
      <p:ext uri="{BB962C8B-B14F-4D97-AF65-F5344CB8AC3E}">
        <p14:creationId xmlns:p14="http://schemas.microsoft.com/office/powerpoint/2010/main" val="330273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0" fill="hold"/>
                                        <p:tgtEl>
                                          <p:spTgt spid="4"/>
                                        </p:tgtEl>
                                        <p:attrNameLst>
                                          <p:attrName>ppt_w</p:attrName>
                                        </p:attrNameLst>
                                      </p:cBhvr>
                                      <p:tavLst>
                                        <p:tav tm="0">
                                          <p:val>
                                            <p:fltVal val="0"/>
                                          </p:val>
                                        </p:tav>
                                        <p:tav tm="100000">
                                          <p:val>
                                            <p:strVal val="#ppt_w"/>
                                          </p:val>
                                        </p:tav>
                                      </p:tavLst>
                                    </p:anim>
                                    <p:anim calcmode="lin" valueType="num">
                                      <p:cBhvr>
                                        <p:cTn id="12" dur="3000" fill="hold"/>
                                        <p:tgtEl>
                                          <p:spTgt spid="4"/>
                                        </p:tgtEl>
                                        <p:attrNameLst>
                                          <p:attrName>ppt_h</p:attrName>
                                        </p:attrNameLst>
                                      </p:cBhvr>
                                      <p:tavLst>
                                        <p:tav tm="0">
                                          <p:val>
                                            <p:fltVal val="0"/>
                                          </p:val>
                                        </p:tav>
                                        <p:tav tm="100000">
                                          <p:val>
                                            <p:strVal val="#ppt_h"/>
                                          </p:val>
                                        </p:tav>
                                      </p:tavLst>
                                    </p:anim>
                                    <p:animEffect transition="in" filter="fade">
                                      <p:cBhvr>
                                        <p:cTn id="13" dur="3000"/>
                                        <p:tgtEl>
                                          <p:spTgt spid="4"/>
                                        </p:tgtEl>
                                      </p:cBhvr>
                                    </p:animEffect>
                                  </p:childTnLst>
                                </p:cTn>
                              </p:par>
                            </p:childTnLst>
                          </p:cTn>
                        </p:par>
                        <p:par>
                          <p:cTn id="14" fill="hold">
                            <p:stCondLst>
                              <p:cond delay="3500"/>
                            </p:stCondLst>
                            <p:childTnLst>
                              <p:par>
                                <p:cTn id="15" presetID="6" presetClass="entr" presetSubtype="3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ou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0-#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ppt_x"/>
                                          </p:val>
                                        </p:tav>
                                        <p:tav tm="100000">
                                          <p:val>
                                            <p:strVal val="#ppt_x"/>
                                          </p:val>
                                        </p:tav>
                                      </p:tavLst>
                                    </p:anim>
                                    <p:anim calcmode="lin" valueType="num">
                                      <p:cBhvr additive="base">
                                        <p:cTn id="7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7" grpId="0" animBg="1"/>
      <p:bldP spid="8" grpId="0" animBg="1"/>
      <p:bldP spid="9" grpId="0" animBg="1"/>
      <p:bldP spid="10" grpId="0" animBg="1"/>
      <p:bldP spid="14" grpId="0"/>
      <p:bldP spid="17" grpId="0"/>
      <p:bldP spid="18"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8700" y="2373923"/>
            <a:ext cx="10744200" cy="24442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re 1"/>
          <p:cNvSpPr>
            <a:spLocks noGrp="1"/>
          </p:cNvSpPr>
          <p:nvPr>
            <p:ph type="title"/>
          </p:nvPr>
        </p:nvSpPr>
        <p:spPr>
          <a:xfrm>
            <a:off x="838200" y="288926"/>
            <a:ext cx="9482667" cy="921808"/>
          </a:xfrm>
        </p:spPr>
        <p:txBody>
          <a:bodyPr/>
          <a:lstStyle/>
          <a:p>
            <a:r>
              <a:rPr lang="fr-CH" dirty="0"/>
              <a:t>Réactions à la 5G dans le monde (2)</a:t>
            </a:r>
          </a:p>
        </p:txBody>
      </p:sp>
      <p:sp>
        <p:nvSpPr>
          <p:cNvPr id="3" name="Espace réservé du contenu 2"/>
          <p:cNvSpPr>
            <a:spLocks noGrp="1"/>
          </p:cNvSpPr>
          <p:nvPr>
            <p:ph idx="1"/>
          </p:nvPr>
        </p:nvSpPr>
        <p:spPr>
          <a:xfrm>
            <a:off x="838200" y="1225019"/>
            <a:ext cx="10871200" cy="5120917"/>
          </a:xfrm>
        </p:spPr>
        <p:txBody>
          <a:bodyPr>
            <a:normAutofit/>
          </a:bodyPr>
          <a:lstStyle/>
          <a:p>
            <a:pPr>
              <a:spcAft>
                <a:spcPts val="600"/>
              </a:spcAft>
            </a:pPr>
            <a:r>
              <a:rPr lang="fr-CH" sz="2100" b="1" dirty="0">
                <a:solidFill>
                  <a:srgbClr val="FF0000"/>
                </a:solidFill>
              </a:rPr>
              <a:t>UN MORATOIRE POUR LA 5G  ? (suite) </a:t>
            </a:r>
            <a:r>
              <a:rPr lang="fr-CH" sz="2100" dirty="0">
                <a:solidFill>
                  <a:srgbClr val="FF0000"/>
                </a:solidFill>
              </a:rPr>
              <a:t>: </a:t>
            </a:r>
            <a:br>
              <a:rPr lang="fr-CH" sz="2100" dirty="0">
                <a:solidFill>
                  <a:srgbClr val="FF0000"/>
                </a:solidFill>
              </a:rPr>
            </a:br>
            <a:r>
              <a:rPr lang="fr-CH" sz="2100" dirty="0"/>
              <a:t>Une doctoresse américaine, la </a:t>
            </a:r>
            <a:r>
              <a:rPr lang="fr-CH" sz="2100" b="1" dirty="0"/>
              <a:t>Dr. Sharon Goldberg</a:t>
            </a:r>
            <a:r>
              <a:rPr lang="fr-CH" sz="2100" dirty="0"/>
              <a:t>, a fait une </a:t>
            </a:r>
            <a:r>
              <a:rPr lang="fr-CH" sz="2100" b="1" dirty="0">
                <a:hlinkClick r:id="rId2"/>
              </a:rPr>
              <a:t>intervention officielle</a:t>
            </a:r>
            <a:r>
              <a:rPr lang="fr-CH" sz="2100" b="1" dirty="0"/>
              <a:t> </a:t>
            </a:r>
            <a:r>
              <a:rPr lang="fr-CH" sz="2100" dirty="0"/>
              <a:t>à ce sujet (</a:t>
            </a:r>
            <a:r>
              <a:rPr lang="fr-CH" sz="2100" dirty="0" err="1"/>
              <a:t>Senate</a:t>
            </a:r>
            <a:r>
              <a:rPr lang="fr-CH" sz="2100" dirty="0"/>
              <a:t> Bill #637). Elle dit entre autres choses dans son discours :</a:t>
            </a:r>
            <a:br>
              <a:rPr lang="fr-CH" sz="2100" dirty="0"/>
            </a:br>
            <a:r>
              <a:rPr lang="fr-CH" sz="2100" dirty="0"/>
              <a:t/>
            </a:r>
            <a:br>
              <a:rPr lang="fr-CH" sz="2100" dirty="0"/>
            </a:br>
            <a:r>
              <a:rPr lang="fr-CH" sz="2100" i="1" dirty="0"/>
              <a:t>«Les </a:t>
            </a:r>
            <a:r>
              <a:rPr lang="fr-CH" sz="2100" b="1" i="1" dirty="0"/>
              <a:t>radiations du sans-fil ont des effets biologiques</a:t>
            </a:r>
            <a:r>
              <a:rPr lang="fr-CH" sz="2100" i="1" dirty="0"/>
              <a:t>. Point à la ligne. </a:t>
            </a:r>
            <a:r>
              <a:rPr lang="fr-CH" sz="2100" b="1" i="1" dirty="0"/>
              <a:t>Ce n’est plus un sujet de débat</a:t>
            </a:r>
            <a:r>
              <a:rPr lang="fr-CH" sz="2100" i="1" dirty="0"/>
              <a:t> […] ces </a:t>
            </a:r>
            <a:r>
              <a:rPr lang="fr-CH" sz="2100" b="1" i="1" dirty="0"/>
              <a:t>effets sont visibles </a:t>
            </a:r>
            <a:r>
              <a:rPr lang="fr-CH" sz="2100" i="1" dirty="0"/>
              <a:t>dans </a:t>
            </a:r>
            <a:r>
              <a:rPr lang="fr-CH" sz="2100" b="1" i="1" dirty="0"/>
              <a:t>toutes les formes de vie </a:t>
            </a:r>
            <a:r>
              <a:rPr lang="fr-CH" sz="2100" i="1" dirty="0"/>
              <a:t>: plantes, animaux, insectes, microbes. Chez les humains nous avons une </a:t>
            </a:r>
            <a:r>
              <a:rPr lang="fr-CH" sz="2100" b="1" i="1" dirty="0"/>
              <a:t>claire évidence </a:t>
            </a:r>
            <a:r>
              <a:rPr lang="fr-CH" sz="2100" i="1" dirty="0"/>
              <a:t>concernant le </a:t>
            </a:r>
            <a:r>
              <a:rPr lang="fr-CH" sz="2100" b="1" i="1" dirty="0"/>
              <a:t>cancer</a:t>
            </a:r>
            <a:r>
              <a:rPr lang="fr-CH" sz="2100" i="1" dirty="0"/>
              <a:t>, il n’y a pas de question. Nous avons une évidence de </a:t>
            </a:r>
            <a:r>
              <a:rPr lang="fr-CH" sz="2100" b="1" i="1" dirty="0"/>
              <a:t>dommages à l’ADN</a:t>
            </a:r>
            <a:r>
              <a:rPr lang="fr-CH" sz="2100" i="1" dirty="0"/>
              <a:t>, de </a:t>
            </a:r>
            <a:r>
              <a:rPr lang="fr-CH" sz="2100" b="1" i="1" dirty="0"/>
              <a:t>cardiomyopathie</a:t>
            </a:r>
            <a:r>
              <a:rPr lang="fr-CH" sz="2100" i="1" dirty="0"/>
              <a:t> qui </a:t>
            </a:r>
            <a:r>
              <a:rPr lang="fr-CH" sz="2100" i="1" dirty="0" smtClean="0"/>
              <a:t>mène </a:t>
            </a:r>
            <a:r>
              <a:rPr lang="fr-CH" sz="2100" i="1" dirty="0"/>
              <a:t>ensuite à </a:t>
            </a:r>
            <a:r>
              <a:rPr lang="fr-CH" sz="2100" b="1" i="1" dirty="0"/>
              <a:t>l’attaque cardiaque</a:t>
            </a:r>
            <a:r>
              <a:rPr lang="fr-CH" sz="2100" i="1" dirty="0"/>
              <a:t>, et d’effets </a:t>
            </a:r>
            <a:r>
              <a:rPr lang="fr-CH" sz="2100" b="1" i="1" dirty="0"/>
              <a:t>neuropsychiatriques</a:t>
            </a:r>
            <a:r>
              <a:rPr lang="fr-CH" sz="2100" i="1" dirty="0"/>
              <a:t>. Donc la 5G n’est pas un débat au sujet de savoir si ces effets biologiques existent. </a:t>
            </a:r>
            <a:r>
              <a:rPr lang="fr-CH" sz="2100" b="1" i="1" dirty="0"/>
              <a:t>Ils sont clairement là</a:t>
            </a:r>
            <a:r>
              <a:rPr lang="fr-CH" sz="2100" i="1" dirty="0"/>
              <a:t>. La 5G mène à des </a:t>
            </a:r>
            <a:r>
              <a:rPr lang="fr-CH" sz="2100" b="1" i="1" dirty="0"/>
              <a:t>coûts de santé</a:t>
            </a:r>
            <a:r>
              <a:rPr lang="fr-CH" sz="2100" i="1" dirty="0"/>
              <a:t> qui seront </a:t>
            </a:r>
            <a:r>
              <a:rPr lang="fr-CH" sz="2100" b="1" i="1" dirty="0"/>
              <a:t>insoutenables</a:t>
            </a:r>
            <a:r>
              <a:rPr lang="fr-CH" sz="2100" i="1" dirty="0"/>
              <a:t> […] ces radiations provoquent aussi le </a:t>
            </a:r>
            <a:r>
              <a:rPr lang="fr-CH" sz="2100" b="1" i="1" dirty="0"/>
              <a:t>diabète</a:t>
            </a:r>
            <a:r>
              <a:rPr lang="fr-CH" sz="2100" i="1" dirty="0"/>
              <a:t>, par augmentation du taux de sucre dans le sang. </a:t>
            </a:r>
            <a:r>
              <a:rPr lang="fr-CH" sz="2100" b="1" i="1" dirty="0"/>
              <a:t>Ceci n’est pas une opinion</a:t>
            </a:r>
            <a:r>
              <a:rPr lang="fr-CH" sz="2100" i="1" dirty="0"/>
              <a:t>, c’est un </a:t>
            </a:r>
            <a:r>
              <a:rPr lang="fr-CH" sz="2100" b="1" i="1" dirty="0"/>
              <a:t>fait validé scientifiquement</a:t>
            </a:r>
            <a:r>
              <a:rPr lang="fr-CH" sz="2100" i="1" dirty="0"/>
              <a:t>»</a:t>
            </a:r>
            <a:r>
              <a:rPr lang="fr-CH" sz="2100" dirty="0"/>
              <a:t/>
            </a:r>
            <a:br>
              <a:rPr lang="fr-CH" sz="2100" dirty="0"/>
            </a:br>
            <a:r>
              <a:rPr lang="fr-CH" sz="2100" dirty="0"/>
              <a:t/>
            </a:r>
            <a:br>
              <a:rPr lang="fr-CH" sz="2100" dirty="0"/>
            </a:br>
            <a:r>
              <a:rPr lang="fr-CH" sz="2100" dirty="0" smtClean="0"/>
              <a:t>La </a:t>
            </a:r>
            <a:r>
              <a:rPr lang="fr-CH" sz="2100" b="1" dirty="0" smtClean="0"/>
              <a:t>Dr. Edith Steiner </a:t>
            </a:r>
            <a:r>
              <a:rPr lang="fr-CH" sz="2100" dirty="0" smtClean="0"/>
              <a:t>(membre </a:t>
            </a:r>
            <a:r>
              <a:rPr lang="fr-CH" sz="2100" dirty="0" err="1" smtClean="0"/>
              <a:t>MfE</a:t>
            </a:r>
            <a:r>
              <a:rPr lang="fr-CH" sz="2100" dirty="0" smtClean="0"/>
              <a:t>/</a:t>
            </a:r>
            <a:r>
              <a:rPr lang="fr-CH" sz="2100" dirty="0" err="1" smtClean="0"/>
              <a:t>AefU</a:t>
            </a:r>
            <a:r>
              <a:rPr lang="fr-CH" sz="2100" dirty="0" smtClean="0"/>
              <a:t>) a aussi publié ceci : « </a:t>
            </a:r>
            <a:r>
              <a:rPr lang="fr-CH" sz="2100" b="1" dirty="0" smtClean="0">
                <a:hlinkClick r:id="rId3"/>
              </a:rPr>
              <a:t>5G – au détriment de la santé</a:t>
            </a:r>
            <a:r>
              <a:rPr lang="fr-CH" sz="2100" b="1" dirty="0" smtClean="0"/>
              <a:t> </a:t>
            </a:r>
            <a:r>
              <a:rPr lang="fr-CH" sz="2100" dirty="0" smtClean="0"/>
              <a:t>» </a:t>
            </a:r>
            <a:br>
              <a:rPr lang="fr-CH" sz="2100" dirty="0" smtClean="0"/>
            </a:br>
            <a:r>
              <a:rPr lang="fr-CH" sz="700" dirty="0" smtClean="0"/>
              <a:t/>
            </a:r>
            <a:br>
              <a:rPr lang="fr-CH" sz="700" dirty="0" smtClean="0"/>
            </a:br>
            <a:r>
              <a:rPr lang="fr-CH" sz="2100" dirty="0" smtClean="0"/>
              <a:t>L’implémentation </a:t>
            </a:r>
            <a:r>
              <a:rPr lang="fr-CH" sz="2100" dirty="0"/>
              <a:t>de la 5G telle que prévue revient à faire de </a:t>
            </a:r>
            <a:r>
              <a:rPr lang="fr-CH" sz="2100" b="1" dirty="0"/>
              <a:t>l’expérimentation sur des humains non consentants</a:t>
            </a:r>
            <a:r>
              <a:rPr lang="fr-CH" sz="2100" dirty="0"/>
              <a:t>, ce qui est </a:t>
            </a:r>
            <a:r>
              <a:rPr lang="fr-CH" sz="2100" b="1" dirty="0" smtClean="0"/>
              <a:t>interdit</a:t>
            </a:r>
            <a:r>
              <a:rPr lang="fr-CH" sz="2100" dirty="0" smtClean="0"/>
              <a:t> par les lois internationales. Mais </a:t>
            </a:r>
            <a:r>
              <a:rPr lang="fr-CH" sz="2100" dirty="0"/>
              <a:t>les </a:t>
            </a:r>
            <a:r>
              <a:rPr lang="fr-CH" sz="2100" b="1" dirty="0"/>
              <a:t>intérêts économiques sont </a:t>
            </a:r>
            <a:r>
              <a:rPr lang="fr-CH" sz="2100" b="1" dirty="0" smtClean="0"/>
              <a:t>tels </a:t>
            </a:r>
            <a:r>
              <a:rPr lang="fr-CH" sz="2100" dirty="0" smtClean="0"/>
              <a:t>que </a:t>
            </a:r>
            <a:r>
              <a:rPr lang="fr-CH" sz="2100" dirty="0"/>
              <a:t>ce n’est pas chose aisée que de faire accepter un moratoire.</a:t>
            </a:r>
            <a:br>
              <a:rPr lang="fr-CH" sz="2100" dirty="0"/>
            </a:br>
            <a:endParaRPr lang="fr-CH" sz="2100" dirty="0"/>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735" y="192087"/>
            <a:ext cx="1286933" cy="1286933"/>
          </a:xfrm>
          <a:prstGeom prst="rect">
            <a:avLst/>
          </a:prstGeom>
        </p:spPr>
      </p:pic>
    </p:spTree>
    <p:extLst>
      <p:ext uri="{BB962C8B-B14F-4D97-AF65-F5344CB8AC3E}">
        <p14:creationId xmlns:p14="http://schemas.microsoft.com/office/powerpoint/2010/main" val="9122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6525" y="149229"/>
            <a:ext cx="9609667" cy="921808"/>
          </a:xfrm>
        </p:spPr>
        <p:txBody>
          <a:bodyPr/>
          <a:lstStyle/>
          <a:p>
            <a:r>
              <a:rPr lang="fr-CH" dirty="0"/>
              <a:t>Conseil de </a:t>
            </a:r>
            <a:r>
              <a:rPr lang="fr-CH" dirty="0" smtClean="0"/>
              <a:t>l’Europe : résolution </a:t>
            </a:r>
            <a:r>
              <a:rPr lang="fr-CH" dirty="0"/>
              <a:t>n°1815</a:t>
            </a:r>
          </a:p>
        </p:txBody>
      </p:sp>
      <p:sp>
        <p:nvSpPr>
          <p:cNvPr id="3" name="Espace réservé du contenu 2"/>
          <p:cNvSpPr>
            <a:spLocks noGrp="1"/>
          </p:cNvSpPr>
          <p:nvPr>
            <p:ph idx="1"/>
          </p:nvPr>
        </p:nvSpPr>
        <p:spPr>
          <a:xfrm>
            <a:off x="626525" y="1039674"/>
            <a:ext cx="11184468" cy="5857207"/>
          </a:xfrm>
        </p:spPr>
        <p:txBody>
          <a:bodyPr/>
          <a:lstStyle/>
          <a:p>
            <a:pPr marL="0" indent="0">
              <a:buNone/>
            </a:pPr>
            <a:r>
              <a:rPr lang="fr-CH" sz="2100" dirty="0"/>
              <a:t>Cette </a:t>
            </a:r>
            <a:r>
              <a:rPr lang="fr-CH" sz="2100" dirty="0">
                <a:hlinkClick r:id="rId2"/>
              </a:rPr>
              <a:t>résolution n°1815</a:t>
            </a:r>
            <a:r>
              <a:rPr lang="fr-CH" sz="2100" dirty="0"/>
              <a:t>, signée par la Suisse et 25 autres pays européens, demande:</a:t>
            </a:r>
          </a:p>
          <a:p>
            <a:pPr>
              <a:spcBef>
                <a:spcPts val="0"/>
              </a:spcBef>
              <a:spcAft>
                <a:spcPts val="300"/>
              </a:spcAft>
            </a:pPr>
            <a:r>
              <a:rPr lang="fr-CH" sz="2000" i="1" dirty="0"/>
              <a:t>[8.1.1] de prendre toutes les mesures raisonnables pour </a:t>
            </a:r>
            <a:r>
              <a:rPr lang="fr-CH" sz="2000" b="1" i="1" dirty="0"/>
              <a:t>réduire l’exposition aux champs électromagnétiques,</a:t>
            </a:r>
            <a:endParaRPr lang="fr-CH" sz="2000" i="1" dirty="0"/>
          </a:p>
          <a:p>
            <a:pPr>
              <a:spcBef>
                <a:spcPts val="0"/>
              </a:spcBef>
              <a:spcAft>
                <a:spcPts val="300"/>
              </a:spcAft>
            </a:pPr>
            <a:r>
              <a:rPr lang="fr-CH" sz="2000" i="1" dirty="0"/>
              <a:t>[8.1.2] de </a:t>
            </a:r>
            <a:r>
              <a:rPr lang="fr-CH" sz="2000" b="1" i="1" dirty="0">
                <a:solidFill>
                  <a:srgbClr val="FF0000"/>
                </a:solidFill>
              </a:rPr>
              <a:t>revoir les fondements scientifiques des normes actuelles d’exposition </a:t>
            </a:r>
            <a:r>
              <a:rPr lang="fr-CH" sz="2000" i="1" dirty="0"/>
              <a:t>aux champs électromagnétiques fixées par la Commission internationale pour la protection contre les rayonnements non ionisants (</a:t>
            </a:r>
            <a:r>
              <a:rPr lang="fr-CH" sz="2000" b="1" i="1" dirty="0"/>
              <a:t>ICNIRP</a:t>
            </a:r>
            <a:r>
              <a:rPr lang="fr-CH" sz="2000" i="1" dirty="0"/>
              <a:t>), </a:t>
            </a:r>
            <a:r>
              <a:rPr lang="fr-CH" sz="2000" b="1" i="1" dirty="0"/>
              <a:t>qui présentent de graves faiblesses,</a:t>
            </a:r>
            <a:endParaRPr lang="fr-CH" sz="2000" i="1" dirty="0"/>
          </a:p>
          <a:p>
            <a:pPr>
              <a:spcBef>
                <a:spcPts val="0"/>
              </a:spcBef>
              <a:spcAft>
                <a:spcPts val="300"/>
              </a:spcAft>
            </a:pPr>
            <a:r>
              <a:rPr lang="fr-CH" sz="2000" i="1" dirty="0"/>
              <a:t>[8.1.3] de mettre en place des campagnes </a:t>
            </a:r>
            <a:r>
              <a:rPr lang="fr-CH" sz="2000" b="1" i="1" dirty="0"/>
              <a:t>d’information</a:t>
            </a:r>
            <a:r>
              <a:rPr lang="fr-CH" sz="2000" i="1" dirty="0"/>
              <a:t> et de </a:t>
            </a:r>
            <a:r>
              <a:rPr lang="fr-CH" sz="2000" b="1" i="1" dirty="0"/>
              <a:t>sensibilisation</a:t>
            </a:r>
            <a:r>
              <a:rPr lang="fr-CH" sz="2000" i="1" dirty="0"/>
              <a:t> aux risques </a:t>
            </a:r>
            <a:r>
              <a:rPr lang="fr-CH" sz="2000" b="1" i="1" dirty="0"/>
              <a:t>d’effets biologiques potentiellement nocifs </a:t>
            </a:r>
            <a:r>
              <a:rPr lang="fr-CH" sz="2000" i="1" dirty="0"/>
              <a:t>à long terme pour </a:t>
            </a:r>
            <a:r>
              <a:rPr lang="fr-CH" sz="2000" b="1" i="1" dirty="0"/>
              <a:t>l’environnement</a:t>
            </a:r>
            <a:r>
              <a:rPr lang="fr-CH" sz="2000" i="1" dirty="0"/>
              <a:t> et la </a:t>
            </a:r>
            <a:r>
              <a:rPr lang="fr-CH" sz="2000" b="1" i="1" dirty="0"/>
              <a:t>santé humaine</a:t>
            </a:r>
            <a:r>
              <a:rPr lang="fr-CH" sz="2000" dirty="0"/>
              <a:t>,</a:t>
            </a:r>
          </a:p>
          <a:p>
            <a:pPr>
              <a:spcBef>
                <a:spcPts val="0"/>
              </a:spcBef>
              <a:spcAft>
                <a:spcPts val="300"/>
              </a:spcAft>
            </a:pPr>
            <a:r>
              <a:rPr lang="fr-CH" sz="2000" i="1" dirty="0"/>
              <a:t>[8.1.4] de porter une </a:t>
            </a:r>
            <a:r>
              <a:rPr lang="fr-CH" sz="2000" b="1" i="1" dirty="0"/>
              <a:t>attention particulière aux personnes «électrosensibles» </a:t>
            </a:r>
            <a:r>
              <a:rPr lang="fr-CH" sz="2000" i="1" dirty="0"/>
              <a:t>atteintes du syndrome d’</a:t>
            </a:r>
            <a:r>
              <a:rPr lang="fr-CH" sz="2000" b="1" i="1" dirty="0">
                <a:solidFill>
                  <a:srgbClr val="FF0000"/>
                </a:solidFill>
              </a:rPr>
              <a:t>intolérance aux champs électromagnétiques</a:t>
            </a:r>
            <a:r>
              <a:rPr lang="fr-CH" sz="2000" i="1" dirty="0">
                <a:solidFill>
                  <a:srgbClr val="FF0000"/>
                </a:solidFill>
              </a:rPr>
              <a:t> </a:t>
            </a:r>
            <a:r>
              <a:rPr lang="fr-CH" sz="2000" i="1" dirty="0"/>
              <a:t>et de prendre des </a:t>
            </a:r>
            <a:r>
              <a:rPr lang="fr-CH" sz="2000" b="1" i="1" dirty="0"/>
              <a:t>mesures spéciales pour les protéger</a:t>
            </a:r>
            <a:r>
              <a:rPr lang="fr-CH" sz="2000" i="1" dirty="0"/>
              <a:t>,</a:t>
            </a:r>
          </a:p>
          <a:p>
            <a:pPr>
              <a:spcBef>
                <a:spcPts val="0"/>
              </a:spcBef>
              <a:spcAft>
                <a:spcPts val="300"/>
              </a:spcAft>
            </a:pPr>
            <a:r>
              <a:rPr lang="fr-CH" sz="2000" i="1" dirty="0"/>
              <a:t>[8.2.1] de fixer un </a:t>
            </a:r>
            <a:r>
              <a:rPr lang="fr-CH" sz="2000" b="1" i="1" dirty="0"/>
              <a:t>seuil de prévention </a:t>
            </a:r>
            <a:r>
              <a:rPr lang="fr-CH" sz="2000" i="1" dirty="0"/>
              <a:t>pour les niveaux d’</a:t>
            </a:r>
            <a:r>
              <a:rPr lang="fr-CH" sz="2000" b="1" i="1" dirty="0"/>
              <a:t>exposition à long terme </a:t>
            </a:r>
            <a:r>
              <a:rPr lang="fr-CH" sz="2000" i="1" dirty="0"/>
              <a:t>aux micro-ondes en intérieur, conformément au principe de précaution, </a:t>
            </a:r>
            <a:r>
              <a:rPr lang="fr-CH" sz="2000" i="1" dirty="0">
                <a:solidFill>
                  <a:srgbClr val="FF0000"/>
                </a:solidFill>
              </a:rPr>
              <a:t>ne dépassant pas </a:t>
            </a:r>
            <a:r>
              <a:rPr lang="fr-CH" sz="2000" b="1" i="1" dirty="0">
                <a:solidFill>
                  <a:srgbClr val="FF0000"/>
                </a:solidFill>
              </a:rPr>
              <a:t>0.6 volt par mètre</a:t>
            </a:r>
            <a:r>
              <a:rPr lang="fr-CH" sz="2000" i="1" dirty="0"/>
              <a:t>, et de le </a:t>
            </a:r>
            <a:r>
              <a:rPr lang="fr-CH" sz="2000" i="1" dirty="0">
                <a:solidFill>
                  <a:srgbClr val="FF0000"/>
                </a:solidFill>
              </a:rPr>
              <a:t>ramener à moyen terme à </a:t>
            </a:r>
            <a:r>
              <a:rPr lang="fr-CH" sz="2000" b="1" i="1" dirty="0">
                <a:solidFill>
                  <a:srgbClr val="FF0000"/>
                </a:solidFill>
              </a:rPr>
              <a:t>0.2 volt par mètre,</a:t>
            </a:r>
          </a:p>
          <a:p>
            <a:pPr>
              <a:spcBef>
                <a:spcPts val="0"/>
              </a:spcBef>
              <a:spcAft>
                <a:spcPts val="300"/>
              </a:spcAft>
            </a:pPr>
            <a:r>
              <a:rPr lang="fr-CH" sz="2000" i="1" dirty="0"/>
              <a:t>[8.4.3] </a:t>
            </a:r>
            <a:r>
              <a:rPr lang="fr-CH" sz="2000" b="1" i="1" dirty="0"/>
              <a:t>d’abaisser les seuils admissibles pour les antennes-relais</a:t>
            </a:r>
            <a:r>
              <a:rPr lang="fr-CH" sz="2000" i="1" dirty="0"/>
              <a:t>, conformément au principe «ALARA», (As Low As Reasonably Achievable, aussi bas que raisonnablement possible) et d’installer des </a:t>
            </a:r>
            <a:r>
              <a:rPr lang="fr-CH" sz="2000" b="1" i="1" dirty="0"/>
              <a:t>systèmes de surveillance globale </a:t>
            </a:r>
            <a:r>
              <a:rPr lang="fr-CH" sz="2000" i="1" dirty="0"/>
              <a:t>et </a:t>
            </a:r>
            <a:r>
              <a:rPr lang="fr-CH" sz="2000" b="1" i="1" dirty="0"/>
              <a:t>continue</a:t>
            </a:r>
            <a:r>
              <a:rPr lang="fr-CH" sz="2000" i="1" dirty="0"/>
              <a:t> de toutes les antennes,</a:t>
            </a:r>
          </a:p>
          <a:p>
            <a:pPr>
              <a:spcBef>
                <a:spcPts val="0"/>
              </a:spcBef>
              <a:spcAft>
                <a:spcPts val="300"/>
              </a:spcAft>
            </a:pPr>
            <a:r>
              <a:rPr lang="fr-CH" sz="2000" i="1" dirty="0"/>
              <a:t>[8.4.4] de déterminer les </a:t>
            </a:r>
            <a:r>
              <a:rPr lang="fr-CH" sz="2000" b="1" i="1" dirty="0"/>
              <a:t>lieux d’implantation de toute nouvelle antenne</a:t>
            </a:r>
            <a:r>
              <a:rPr lang="fr-CH" sz="2000" i="1" dirty="0"/>
              <a:t> GSM, UMTS, Wi-Fi ou WIMAX </a:t>
            </a:r>
            <a:r>
              <a:rPr lang="fr-CH" sz="2000" b="1" i="1" dirty="0"/>
              <a:t>non pas en fonction des seuls intérêts des opérateurs</a:t>
            </a:r>
            <a:r>
              <a:rPr lang="fr-CH" sz="2000" i="1" dirty="0"/>
              <a:t>, mais en </a:t>
            </a:r>
            <a:r>
              <a:rPr lang="fr-CH" sz="2000" b="1" i="1" dirty="0"/>
              <a:t>concertation</a:t>
            </a:r>
            <a:r>
              <a:rPr lang="fr-CH" sz="2000" i="1" dirty="0"/>
              <a:t> avec les responsables des collectivités territoriales et </a:t>
            </a:r>
            <a:r>
              <a:rPr lang="fr-CH" sz="2000" b="1" i="1" dirty="0"/>
              <a:t>avec les habitants ou des associations de citoyens </a:t>
            </a:r>
            <a:r>
              <a:rPr lang="fr-CH" sz="2000" i="1" dirty="0"/>
              <a:t>concernés.</a:t>
            </a:r>
          </a:p>
          <a:p>
            <a:pPr lvl="1"/>
            <a:endParaRPr lang="fr-CH" sz="1800" dirty="0"/>
          </a:p>
          <a:p>
            <a:pPr lvl="1"/>
            <a:endParaRPr lang="fr-CH" sz="18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783" y="76204"/>
            <a:ext cx="1966541" cy="1574800"/>
          </a:xfrm>
          <a:prstGeom prst="rect">
            <a:avLst/>
          </a:prstGeom>
        </p:spPr>
      </p:pic>
    </p:spTree>
    <p:extLst>
      <p:ext uri="{BB962C8B-B14F-4D97-AF65-F5344CB8AC3E}">
        <p14:creationId xmlns:p14="http://schemas.microsoft.com/office/powerpoint/2010/main" val="29974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controverses.mines-paristech.fr/public/promo12/promo12_G20/www.controverses-minesparistech-20.fr/guiyu-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866" y="246067"/>
            <a:ext cx="8322733" cy="6242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fr.cdn.v5.futura-sciences.com/buildsv6/images/mediumoriginal/d/5/1/d51b59a6c8_94437_japan-e-was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252735"/>
            <a:ext cx="9318624" cy="62486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dailymail.co.uk/i/pix/2015/04/23/01/27D5FDD800000578-3049457-Desperate_Local_Ghanaian_s_sift_through_mounds_of_old_chargers_i-a-60_1429747413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532" y="2859092"/>
            <a:ext cx="5444067" cy="363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aggio nella discarica di rifiuti tech piÃ¹ grande de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239509"/>
            <a:ext cx="5534025" cy="371475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87888" y="244268"/>
            <a:ext cx="1984375" cy="2585323"/>
          </a:xfrm>
          <a:prstGeom prst="rect">
            <a:avLst/>
          </a:prstGeom>
          <a:noFill/>
          <a:ln>
            <a:noFill/>
          </a:ln>
        </p:spPr>
        <p:txBody>
          <a:bodyPr wrap="square" rtlCol="0">
            <a:spAutoFit/>
          </a:bodyPr>
          <a:lstStyle/>
          <a:p>
            <a:r>
              <a:rPr lang="fr-CH" dirty="0"/>
              <a:t>Selon l'Unicef, en 2014, environ 40.000 enfants travaillaient dans les mines dans le sud de la RDC, dont beaucoup dans des mines de cobalt.</a:t>
            </a:r>
          </a:p>
        </p:txBody>
      </p:sp>
      <p:sp>
        <p:nvSpPr>
          <p:cNvPr id="6" name="ZoneTexte 5"/>
          <p:cNvSpPr txBox="1"/>
          <p:nvPr/>
        </p:nvSpPr>
        <p:spPr>
          <a:xfrm>
            <a:off x="3241921" y="325235"/>
            <a:ext cx="8764621" cy="1323439"/>
          </a:xfrm>
          <a:prstGeom prst="rect">
            <a:avLst/>
          </a:prstGeom>
          <a:noFill/>
        </p:spPr>
        <p:txBody>
          <a:bodyPr wrap="square" rtlCol="0">
            <a:spAutoFit/>
          </a:bodyPr>
          <a:lstStyle/>
          <a:p>
            <a:r>
              <a:rPr lang="fr-CH" sz="4000" dirty="0">
                <a:solidFill>
                  <a:schemeClr val="bg1"/>
                </a:solidFill>
              </a:rPr>
              <a:t>La 5G c’est aussi des montagnes de déchets électroniques en plus</a:t>
            </a:r>
          </a:p>
        </p:txBody>
      </p:sp>
      <p:pic>
        <p:nvPicPr>
          <p:cNvPr id="4" name="Image 3"/>
          <p:cNvPicPr>
            <a:picLocks noChangeAspect="1"/>
          </p:cNvPicPr>
          <p:nvPr/>
        </p:nvPicPr>
        <p:blipFill>
          <a:blip r:embed="rId6"/>
          <a:stretch>
            <a:fillRect/>
          </a:stretch>
        </p:blipFill>
        <p:spPr>
          <a:xfrm>
            <a:off x="482600" y="2859092"/>
            <a:ext cx="3181350" cy="3629025"/>
          </a:xfrm>
          <a:prstGeom prst="rect">
            <a:avLst/>
          </a:prstGeom>
        </p:spPr>
      </p:pic>
      <p:sp>
        <p:nvSpPr>
          <p:cNvPr id="11" name="ZoneTexte 10"/>
          <p:cNvSpPr txBox="1"/>
          <p:nvPr/>
        </p:nvSpPr>
        <p:spPr>
          <a:xfrm>
            <a:off x="482601" y="5237178"/>
            <a:ext cx="5858932" cy="1323439"/>
          </a:xfrm>
          <a:prstGeom prst="rect">
            <a:avLst/>
          </a:prstGeom>
          <a:noFill/>
        </p:spPr>
        <p:txBody>
          <a:bodyPr wrap="square" rtlCol="0">
            <a:spAutoFit/>
          </a:bodyPr>
          <a:lstStyle/>
          <a:p>
            <a:r>
              <a:rPr lang="fr-CH" sz="4000" dirty="0">
                <a:solidFill>
                  <a:schemeClr val="bg1"/>
                </a:solidFill>
              </a:rPr>
              <a:t>ET DU TRAVAIL D’ENFANTS</a:t>
            </a:r>
          </a:p>
          <a:p>
            <a:r>
              <a:rPr lang="fr-CH" sz="4000" dirty="0">
                <a:solidFill>
                  <a:schemeClr val="bg1"/>
                </a:solidFill>
              </a:rPr>
              <a:t>ESCLAVES</a:t>
            </a:r>
          </a:p>
        </p:txBody>
      </p:sp>
      <p:sp>
        <p:nvSpPr>
          <p:cNvPr id="7" name="Rectangle 6"/>
          <p:cNvSpPr/>
          <p:nvPr/>
        </p:nvSpPr>
        <p:spPr>
          <a:xfrm>
            <a:off x="491067" y="247976"/>
            <a:ext cx="1984375" cy="2619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ZoneTexte 1"/>
          <p:cNvSpPr txBox="1"/>
          <p:nvPr/>
        </p:nvSpPr>
        <p:spPr>
          <a:xfrm>
            <a:off x="7624231" y="1506152"/>
            <a:ext cx="4059769" cy="1323439"/>
          </a:xfrm>
          <a:prstGeom prst="rect">
            <a:avLst/>
          </a:prstGeom>
          <a:noFill/>
        </p:spPr>
        <p:txBody>
          <a:bodyPr wrap="square" rtlCol="0">
            <a:spAutoFit/>
          </a:bodyPr>
          <a:lstStyle/>
          <a:p>
            <a:r>
              <a:rPr lang="fr-CH" sz="4000" b="1" dirty="0" smtClean="0">
                <a:solidFill>
                  <a:srgbClr val="FF0000"/>
                </a:solidFill>
              </a:rPr>
              <a:t>…que nous ne savons PAS gérer !</a:t>
            </a:r>
            <a:endParaRPr lang="fr-CH" sz="4000" b="1" dirty="0">
              <a:solidFill>
                <a:srgbClr val="FF0000"/>
              </a:solidFill>
            </a:endParaRPr>
          </a:p>
        </p:txBody>
      </p:sp>
    </p:spTree>
    <p:extLst>
      <p:ext uri="{BB962C8B-B14F-4D97-AF65-F5344CB8AC3E}">
        <p14:creationId xmlns:p14="http://schemas.microsoft.com/office/powerpoint/2010/main" val="26556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Effect transition="in" filter="fade">
                                      <p:cBhvr>
                                        <p:cTn id="9" dur="1000"/>
                                        <p:tgtEl>
                                          <p:spTgt spid="103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32"/>
                                        </p:tgtEl>
                                        <p:attrNameLst>
                                          <p:attrName>style.visibility</p:attrName>
                                        </p:attrNameLst>
                                      </p:cBhvr>
                                      <p:to>
                                        <p:strVal val="visible"/>
                                      </p:to>
                                    </p:set>
                                    <p:anim calcmode="lin" valueType="num">
                                      <p:cBhvr>
                                        <p:cTn id="13" dur="1000" fill="hold"/>
                                        <p:tgtEl>
                                          <p:spTgt spid="1032"/>
                                        </p:tgtEl>
                                        <p:attrNameLst>
                                          <p:attrName>ppt_w</p:attrName>
                                        </p:attrNameLst>
                                      </p:cBhvr>
                                      <p:tavLst>
                                        <p:tav tm="0">
                                          <p:val>
                                            <p:fltVal val="0"/>
                                          </p:val>
                                        </p:tav>
                                        <p:tav tm="100000">
                                          <p:val>
                                            <p:strVal val="#ppt_w"/>
                                          </p:val>
                                        </p:tav>
                                      </p:tavLst>
                                    </p:anim>
                                    <p:anim calcmode="lin" valueType="num">
                                      <p:cBhvr>
                                        <p:cTn id="14" dur="1000" fill="hold"/>
                                        <p:tgtEl>
                                          <p:spTgt spid="1032"/>
                                        </p:tgtEl>
                                        <p:attrNameLst>
                                          <p:attrName>ppt_h</p:attrName>
                                        </p:attrNameLst>
                                      </p:cBhvr>
                                      <p:tavLst>
                                        <p:tav tm="0">
                                          <p:val>
                                            <p:fltVal val="0"/>
                                          </p:val>
                                        </p:tav>
                                        <p:tav tm="100000">
                                          <p:val>
                                            <p:strVal val="#ppt_h"/>
                                          </p:val>
                                        </p:tav>
                                      </p:tavLst>
                                    </p:anim>
                                    <p:animEffect transition="in" filter="fade">
                                      <p:cBhvr>
                                        <p:cTn id="15" dur="1000"/>
                                        <p:tgtEl>
                                          <p:spTgt spid="1032"/>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Effect transition="in" filter="fade">
                                      <p:cBhvr>
                                        <p:cTn id="21" dur="1000"/>
                                        <p:tgtEl>
                                          <p:spTgt spid="102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p:cTn id="25" dur="1000" fill="hold"/>
                                        <p:tgtEl>
                                          <p:spTgt spid="1028"/>
                                        </p:tgtEl>
                                        <p:attrNameLst>
                                          <p:attrName>ppt_w</p:attrName>
                                        </p:attrNameLst>
                                      </p:cBhvr>
                                      <p:tavLst>
                                        <p:tav tm="0">
                                          <p:val>
                                            <p:fltVal val="0"/>
                                          </p:val>
                                        </p:tav>
                                        <p:tav tm="100000">
                                          <p:val>
                                            <p:strVal val="#ppt_w"/>
                                          </p:val>
                                        </p:tav>
                                      </p:tavLst>
                                    </p:anim>
                                    <p:anim calcmode="lin" valueType="num">
                                      <p:cBhvr>
                                        <p:cTn id="26" dur="1000" fill="hold"/>
                                        <p:tgtEl>
                                          <p:spTgt spid="1028"/>
                                        </p:tgtEl>
                                        <p:attrNameLst>
                                          <p:attrName>ppt_h</p:attrName>
                                        </p:attrNameLst>
                                      </p:cBhvr>
                                      <p:tavLst>
                                        <p:tav tm="0">
                                          <p:val>
                                            <p:fltVal val="0"/>
                                          </p:val>
                                        </p:tav>
                                        <p:tav tm="100000">
                                          <p:val>
                                            <p:strVal val="#ppt_h"/>
                                          </p:val>
                                        </p:tav>
                                      </p:tavLst>
                                    </p:anim>
                                    <p:animEffect transition="in" filter="fade">
                                      <p:cBhvr>
                                        <p:cTn id="27" dur="1000"/>
                                        <p:tgtEl>
                                          <p:spTgt spid="1028"/>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par>
                          <p:cTn id="34" fill="hold">
                            <p:stCondLst>
                              <p:cond delay="5000"/>
                            </p:stCondLst>
                            <p:childTnLst>
                              <p:par>
                                <p:cTn id="35" presetID="2" presetClass="entr" presetSubtype="2"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0" fill="hold"/>
                                        <p:tgtEl>
                                          <p:spTgt spid="2"/>
                                        </p:tgtEl>
                                        <p:attrNameLst>
                                          <p:attrName>ppt_x</p:attrName>
                                        </p:attrNameLst>
                                      </p:cBhvr>
                                      <p:tavLst>
                                        <p:tav tm="0">
                                          <p:val>
                                            <p:strVal val="1+#ppt_w/2"/>
                                          </p:val>
                                        </p:tav>
                                        <p:tav tm="100000">
                                          <p:val>
                                            <p:strVal val="#ppt_x"/>
                                          </p:val>
                                        </p:tav>
                                      </p:tavLst>
                                    </p:anim>
                                    <p:anim calcmode="lin" valueType="num">
                                      <p:cBhvr additive="base">
                                        <p:cTn id="38" dur="5000" fill="hold"/>
                                        <p:tgtEl>
                                          <p:spTgt spid="2"/>
                                        </p:tgtEl>
                                        <p:attrNameLst>
                                          <p:attrName>ppt_y</p:attrName>
                                        </p:attrNameLst>
                                      </p:cBhvr>
                                      <p:tavLst>
                                        <p:tav tm="0">
                                          <p:val>
                                            <p:strVal val="#ppt_y"/>
                                          </p:val>
                                        </p:tav>
                                        <p:tav tm="100000">
                                          <p:val>
                                            <p:strVal val="#ppt_y"/>
                                          </p:val>
                                        </p:tav>
                                      </p:tavLst>
                                    </p:anim>
                                  </p:childTnLst>
                                </p:cTn>
                              </p:par>
                            </p:childTnLst>
                          </p:cTn>
                        </p:par>
                        <p:par>
                          <p:cTn id="39" fill="hold">
                            <p:stCondLst>
                              <p:cond delay="10000"/>
                            </p:stCondLst>
                            <p:childTnLst>
                              <p:par>
                                <p:cTn id="40" presetID="21" presetClass="entr" presetSubtype="1"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par>
                          <p:cTn id="43" fill="hold">
                            <p:stCondLst>
                              <p:cond delay="120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1000"/>
                                        <p:tgtEl>
                                          <p:spTgt spid="5"/>
                                        </p:tgtEl>
                                      </p:cBhvr>
                                    </p:animEffect>
                                  </p:childTnLst>
                                </p:cTn>
                              </p:par>
                            </p:childTnLst>
                          </p:cTn>
                        </p:par>
                        <p:par>
                          <p:cTn id="47" fill="hold">
                            <p:stCondLst>
                              <p:cond delay="13000"/>
                            </p:stCondLst>
                            <p:childTnLst>
                              <p:par>
                                <p:cTn id="48" presetID="16" presetClass="entr" presetSubtype="21"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1000"/>
                                        <p:tgtEl>
                                          <p:spTgt spid="11"/>
                                        </p:tgtEl>
                                      </p:cBhvr>
                                    </p:animEffect>
                                  </p:childTnLst>
                                </p:cTn>
                              </p:par>
                            </p:childTnLst>
                          </p:cTn>
                        </p:par>
                        <p:par>
                          <p:cTn id="51" fill="hold">
                            <p:stCondLst>
                              <p:cond delay="14000"/>
                            </p:stCondLst>
                            <p:childTnLst>
                              <p:par>
                                <p:cTn id="52" presetID="53" presetClass="entr" presetSubtype="16"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7"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rosoft Data Center, Quincy, WA | Cum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2" y="304874"/>
            <a:ext cx="8871857" cy="62103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3"/>
          <a:stretch>
            <a:fillRect/>
          </a:stretch>
        </p:blipFill>
        <p:spPr>
          <a:xfrm>
            <a:off x="7081408" y="827971"/>
            <a:ext cx="1724025" cy="2257425"/>
          </a:xfrm>
          <a:prstGeom prst="rect">
            <a:avLst/>
          </a:prstGeom>
        </p:spPr>
      </p:pic>
      <p:pic>
        <p:nvPicPr>
          <p:cNvPr id="9" name="Image 8"/>
          <p:cNvPicPr>
            <a:picLocks noChangeAspect="1"/>
          </p:cNvPicPr>
          <p:nvPr/>
        </p:nvPicPr>
        <p:blipFill>
          <a:blip r:embed="rId4"/>
          <a:stretch>
            <a:fillRect/>
          </a:stretch>
        </p:blipFill>
        <p:spPr>
          <a:xfrm>
            <a:off x="908426" y="827971"/>
            <a:ext cx="1762125" cy="2333625"/>
          </a:xfrm>
          <a:prstGeom prst="rect">
            <a:avLst/>
          </a:prstGeom>
        </p:spPr>
      </p:pic>
      <p:pic>
        <p:nvPicPr>
          <p:cNvPr id="10" name="Image 9"/>
          <p:cNvPicPr>
            <a:picLocks noChangeAspect="1"/>
          </p:cNvPicPr>
          <p:nvPr/>
        </p:nvPicPr>
        <p:blipFill>
          <a:blip r:embed="rId5"/>
          <a:stretch>
            <a:fillRect/>
          </a:stretch>
        </p:blipFill>
        <p:spPr>
          <a:xfrm>
            <a:off x="3728217" y="211564"/>
            <a:ext cx="2295525" cy="2286000"/>
          </a:xfrm>
          <a:prstGeom prst="rect">
            <a:avLst/>
          </a:prstGeom>
        </p:spPr>
      </p:pic>
      <p:grpSp>
        <p:nvGrpSpPr>
          <p:cNvPr id="15" name="Groupe 14"/>
          <p:cNvGrpSpPr/>
          <p:nvPr/>
        </p:nvGrpSpPr>
        <p:grpSpPr>
          <a:xfrm>
            <a:off x="1770827" y="4160171"/>
            <a:ext cx="6305554" cy="2539209"/>
            <a:chOff x="1770827" y="4160171"/>
            <a:chExt cx="6305554" cy="2539209"/>
          </a:xfrm>
        </p:grpSpPr>
        <p:pic>
          <p:nvPicPr>
            <p:cNvPr id="11" name="Image 10"/>
            <p:cNvPicPr>
              <a:picLocks noChangeAspect="1"/>
            </p:cNvPicPr>
            <p:nvPr/>
          </p:nvPicPr>
          <p:blipFill>
            <a:blip r:embed="rId6"/>
            <a:stretch>
              <a:fillRect/>
            </a:stretch>
          </p:blipFill>
          <p:spPr>
            <a:xfrm>
              <a:off x="1770827" y="4160171"/>
              <a:ext cx="6305550" cy="2466975"/>
            </a:xfrm>
            <a:prstGeom prst="rect">
              <a:avLst/>
            </a:prstGeom>
          </p:spPr>
        </p:pic>
        <p:sp>
          <p:nvSpPr>
            <p:cNvPr id="12" name="Rectangle 11"/>
            <p:cNvSpPr/>
            <p:nvPr/>
          </p:nvSpPr>
          <p:spPr>
            <a:xfrm>
              <a:off x="6941938" y="6438122"/>
              <a:ext cx="1134443" cy="26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3" name="ZoneTexte 12"/>
          <p:cNvSpPr txBox="1"/>
          <p:nvPr/>
        </p:nvSpPr>
        <p:spPr>
          <a:xfrm>
            <a:off x="9423907" y="211564"/>
            <a:ext cx="2407309" cy="6740307"/>
          </a:xfrm>
          <a:prstGeom prst="rect">
            <a:avLst/>
          </a:prstGeom>
          <a:noFill/>
        </p:spPr>
        <p:txBody>
          <a:bodyPr wrap="square" rtlCol="0">
            <a:spAutoFit/>
          </a:bodyPr>
          <a:lstStyle/>
          <a:p>
            <a:r>
              <a:rPr lang="fr-CH" dirty="0" smtClean="0"/>
              <a:t>La consommation en énergie d’Internet est DÉJÀ énorme et la 5G va ouvrir grand la porte à une consommation effrénée de données et donc d’énergie. Il faudra construire des centaines ou même des milliers de «data </a:t>
            </a:r>
            <a:r>
              <a:rPr lang="fr-CH" dirty="0" err="1" smtClean="0"/>
              <a:t>centers</a:t>
            </a:r>
            <a:r>
              <a:rPr lang="fr-CH" dirty="0" smtClean="0"/>
              <a:t>» pour stocker les données générées par les cent milliards d’objets connectés qu’on nous promet, sans compter les ordinateurs qui devront traiter toute cette information. La part d’Internet dans la consommation passera  de 10% à 30-50% en 2030 avec la 5G.</a:t>
            </a:r>
          </a:p>
          <a:p>
            <a:endParaRPr lang="fr-CH" dirty="0"/>
          </a:p>
        </p:txBody>
      </p:sp>
      <p:sp>
        <p:nvSpPr>
          <p:cNvPr id="14" name="ZoneTexte 13"/>
          <p:cNvSpPr txBox="1"/>
          <p:nvPr/>
        </p:nvSpPr>
        <p:spPr>
          <a:xfrm>
            <a:off x="1696888" y="3608493"/>
            <a:ext cx="6453427" cy="584775"/>
          </a:xfrm>
          <a:prstGeom prst="rect">
            <a:avLst/>
          </a:prstGeom>
          <a:noFill/>
        </p:spPr>
        <p:txBody>
          <a:bodyPr wrap="square" rtlCol="0">
            <a:spAutoFit/>
          </a:bodyPr>
          <a:lstStyle/>
          <a:p>
            <a:r>
              <a:rPr lang="fr-CH" sz="3200" b="1" dirty="0" smtClean="0">
                <a:solidFill>
                  <a:schemeClr val="bg1"/>
                </a:solidFill>
              </a:rPr>
              <a:t>651’000 MILLIARDS DE KWH EN 2020</a:t>
            </a:r>
            <a:endParaRPr lang="fr-CH" sz="3200" b="1" dirty="0">
              <a:solidFill>
                <a:schemeClr val="bg1"/>
              </a:solidFill>
            </a:endParaRPr>
          </a:p>
        </p:txBody>
      </p:sp>
      <p:sp>
        <p:nvSpPr>
          <p:cNvPr id="18" name="ZoneTexte 17"/>
          <p:cNvSpPr txBox="1"/>
          <p:nvPr/>
        </p:nvSpPr>
        <p:spPr>
          <a:xfrm>
            <a:off x="2670551" y="2529415"/>
            <a:ext cx="4410857" cy="1446550"/>
          </a:xfrm>
          <a:prstGeom prst="rect">
            <a:avLst/>
          </a:prstGeom>
          <a:noFill/>
        </p:spPr>
        <p:txBody>
          <a:bodyPr wrap="square" rtlCol="0">
            <a:spAutoFit/>
          </a:bodyPr>
          <a:lstStyle/>
          <a:p>
            <a:pPr algn="ctr"/>
            <a:r>
              <a:rPr lang="fr-CH" sz="8800" b="1" dirty="0" smtClean="0">
                <a:solidFill>
                  <a:srgbClr val="FF0000"/>
                </a:solidFill>
              </a:rPr>
              <a:t>5G = x5 ?</a:t>
            </a:r>
            <a:endParaRPr lang="fr-CH" sz="8800" b="1" dirty="0">
              <a:solidFill>
                <a:srgbClr val="FF0000"/>
              </a:solidFill>
            </a:endParaRPr>
          </a:p>
        </p:txBody>
      </p:sp>
    </p:spTree>
    <p:extLst>
      <p:ext uri="{BB962C8B-B14F-4D97-AF65-F5344CB8AC3E}">
        <p14:creationId xmlns:p14="http://schemas.microsoft.com/office/powerpoint/2010/main" val="418395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3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1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000" fill="hold"/>
                                        <p:tgtEl>
                                          <p:spTgt spid="18"/>
                                        </p:tgtEl>
                                        <p:attrNameLst>
                                          <p:attrName>ppt_w</p:attrName>
                                        </p:attrNameLst>
                                      </p:cBhvr>
                                      <p:tavLst>
                                        <p:tav tm="0">
                                          <p:val>
                                            <p:fltVal val="0"/>
                                          </p:val>
                                        </p:tav>
                                        <p:tav tm="100000">
                                          <p:val>
                                            <p:strVal val="#ppt_w"/>
                                          </p:val>
                                        </p:tav>
                                      </p:tavLst>
                                    </p:anim>
                                    <p:anim calcmode="lin" valueType="num">
                                      <p:cBhvr>
                                        <p:cTn id="50" dur="2000" fill="hold"/>
                                        <p:tgtEl>
                                          <p:spTgt spid="18"/>
                                        </p:tgtEl>
                                        <p:attrNameLst>
                                          <p:attrName>ppt_h</p:attrName>
                                        </p:attrNameLst>
                                      </p:cBhvr>
                                      <p:tavLst>
                                        <p:tav tm="0">
                                          <p:val>
                                            <p:fltVal val="0"/>
                                          </p:val>
                                        </p:tav>
                                        <p:tav tm="100000">
                                          <p:val>
                                            <p:strVal val="#ppt_h"/>
                                          </p:val>
                                        </p:tav>
                                      </p:tavLst>
                                    </p:anim>
                                    <p:animEffect transition="in" filter="fade">
                                      <p:cBhvr>
                                        <p:cTn id="5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p:cNvPr>
          <p:cNvPicPr>
            <a:picLocks noChangeAspect="1"/>
          </p:cNvPicPr>
          <p:nvPr/>
        </p:nvPicPr>
        <p:blipFill>
          <a:blip r:embed="rId3"/>
          <a:stretch>
            <a:fillRect/>
          </a:stretch>
        </p:blipFill>
        <p:spPr>
          <a:xfrm>
            <a:off x="860107" y="539115"/>
            <a:ext cx="5876925" cy="3905250"/>
          </a:xfrm>
          <a:prstGeom prst="rect">
            <a:avLst/>
          </a:prstGeom>
        </p:spPr>
      </p:pic>
      <p:sp>
        <p:nvSpPr>
          <p:cNvPr id="5" name="ZoneTexte 4"/>
          <p:cNvSpPr txBox="1"/>
          <p:nvPr/>
        </p:nvSpPr>
        <p:spPr>
          <a:xfrm>
            <a:off x="7063740" y="422910"/>
            <a:ext cx="4857750" cy="5909310"/>
          </a:xfrm>
          <a:prstGeom prst="rect">
            <a:avLst/>
          </a:prstGeom>
          <a:noFill/>
        </p:spPr>
        <p:txBody>
          <a:bodyPr wrap="square" rtlCol="0">
            <a:spAutoFit/>
          </a:bodyPr>
          <a:lstStyle/>
          <a:p>
            <a:r>
              <a:rPr lang="fr-CH" b="1" dirty="0"/>
              <a:t>Selon un récent rapport d’une organisation de protection de la nature, les ondes de la 5G seraient nocives pour les insectes. </a:t>
            </a:r>
          </a:p>
          <a:p>
            <a:r>
              <a:rPr lang="fr-CH" dirty="0"/>
              <a:t>C’est </a:t>
            </a:r>
            <a:r>
              <a:rPr lang="fr-CH" b="1" dirty="0"/>
              <a:t>Pro </a:t>
            </a:r>
            <a:r>
              <a:rPr lang="fr-CH" b="1" dirty="0" err="1"/>
              <a:t>Natura</a:t>
            </a:r>
            <a:r>
              <a:rPr lang="fr-CH" dirty="0"/>
              <a:t>, une organisation suisse de protection de la nature qui tire la sonnette d'alarme. L’organisation met en garde sur les effets néfastes de la </a:t>
            </a:r>
            <a:r>
              <a:rPr lang="fr-CH" b="1" dirty="0"/>
              <a:t>5G</a:t>
            </a:r>
            <a:r>
              <a:rPr lang="fr-CH" dirty="0"/>
              <a:t> sur différentes espèces d'insectes et rappelle les </a:t>
            </a:r>
            <a:r>
              <a:rPr lang="fr-CH" b="1" dirty="0"/>
              <a:t>conséquences de l’activité humaine</a:t>
            </a:r>
            <a:r>
              <a:rPr lang="fr-CH" dirty="0"/>
              <a:t> sur leur écosystème.</a:t>
            </a:r>
          </a:p>
          <a:p>
            <a:r>
              <a:rPr lang="fr-CH" dirty="0"/>
              <a:t>D'après leurs études, </a:t>
            </a:r>
            <a:r>
              <a:rPr lang="fr-CH" b="1" dirty="0"/>
              <a:t>75 % des insectes ont disparu</a:t>
            </a:r>
            <a:r>
              <a:rPr lang="fr-CH" dirty="0"/>
              <a:t> en Suisse et le nombre d’espèces ne fait que diminuer, avec au compteur </a:t>
            </a:r>
            <a:r>
              <a:rPr lang="fr-CH" b="1" dirty="0"/>
              <a:t>163 espèces considérées comme éteintes</a:t>
            </a:r>
            <a:r>
              <a:rPr lang="fr-CH" dirty="0"/>
              <a:t>. Ceux encore présents sont néanmoins menacés, comme les </a:t>
            </a:r>
            <a:r>
              <a:rPr lang="fr-CH" u="sng" dirty="0">
                <a:hlinkClick r:id="rId4"/>
              </a:rPr>
              <a:t>abeilles</a:t>
            </a:r>
            <a:r>
              <a:rPr lang="fr-CH" dirty="0"/>
              <a:t> et les papillons qui sont cruciaux dans le processus de pollinisation.</a:t>
            </a:r>
          </a:p>
          <a:p>
            <a:r>
              <a:rPr lang="fr-CH" dirty="0"/>
              <a:t>Jusque là, cette disparition était associée à l’utilisation des </a:t>
            </a:r>
            <a:r>
              <a:rPr lang="fr-CH" b="1" dirty="0"/>
              <a:t>pesticides</a:t>
            </a:r>
            <a:r>
              <a:rPr lang="fr-CH" dirty="0"/>
              <a:t> dans l’agriculture, au surplus de </a:t>
            </a:r>
            <a:r>
              <a:rPr lang="fr-CH" b="1" dirty="0"/>
              <a:t>lumière</a:t>
            </a:r>
            <a:r>
              <a:rPr lang="fr-CH" dirty="0"/>
              <a:t> ou encore le </a:t>
            </a:r>
            <a:r>
              <a:rPr lang="fr-CH" b="1" dirty="0"/>
              <a:t>manque de place</a:t>
            </a:r>
            <a:r>
              <a:rPr lang="fr-CH" dirty="0"/>
              <a:t> pour les insectes. Mais aujourd’hui un nouveau facteur les mettraient en danger : la </a:t>
            </a:r>
            <a:r>
              <a:rPr lang="fr-CH" b="1" dirty="0"/>
              <a:t>5G</a:t>
            </a:r>
            <a:r>
              <a:rPr lang="fr-CH" dirty="0"/>
              <a:t>.</a:t>
            </a:r>
          </a:p>
        </p:txBody>
      </p:sp>
      <p:sp>
        <p:nvSpPr>
          <p:cNvPr id="6" name="ZoneTexte 5"/>
          <p:cNvSpPr txBox="1"/>
          <p:nvPr/>
        </p:nvSpPr>
        <p:spPr>
          <a:xfrm>
            <a:off x="757237" y="4954250"/>
            <a:ext cx="5991225" cy="1446550"/>
          </a:xfrm>
          <a:prstGeom prst="rect">
            <a:avLst/>
          </a:prstGeom>
          <a:noFill/>
        </p:spPr>
        <p:txBody>
          <a:bodyPr wrap="square" rtlCol="0">
            <a:spAutoFit/>
          </a:bodyPr>
          <a:lstStyle/>
          <a:p>
            <a:r>
              <a:rPr lang="fr-CH" sz="4400" dirty="0"/>
              <a:t>75% des insectes ont déjà disparu en Suisse</a:t>
            </a:r>
          </a:p>
        </p:txBody>
      </p:sp>
    </p:spTree>
    <p:extLst>
      <p:ext uri="{BB962C8B-B14F-4D97-AF65-F5344CB8AC3E}">
        <p14:creationId xmlns:p14="http://schemas.microsoft.com/office/powerpoint/2010/main" val="369029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672" y="710858"/>
            <a:ext cx="10058400" cy="5263218"/>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165" y="710858"/>
            <a:ext cx="4452907" cy="2520419"/>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674" y="3231277"/>
            <a:ext cx="2588491" cy="2742799"/>
          </a:xfrm>
          <a:prstGeom prst="rect">
            <a:avLst/>
          </a:prstGeom>
        </p:spPr>
      </p:pic>
      <p:pic>
        <p:nvPicPr>
          <p:cNvPr id="10" name="Image 9"/>
          <p:cNvPicPr>
            <a:picLocks noChangeAspect="1"/>
          </p:cNvPicPr>
          <p:nvPr/>
        </p:nvPicPr>
        <p:blipFill>
          <a:blip r:embed="rId5"/>
          <a:stretch>
            <a:fillRect/>
          </a:stretch>
        </p:blipFill>
        <p:spPr>
          <a:xfrm>
            <a:off x="1107672" y="3231277"/>
            <a:ext cx="1528104" cy="2742799"/>
          </a:xfrm>
          <a:prstGeom prst="rect">
            <a:avLst/>
          </a:prstGeom>
        </p:spPr>
      </p:pic>
      <p:sp>
        <p:nvSpPr>
          <p:cNvPr id="11" name="ZoneTexte 10"/>
          <p:cNvSpPr txBox="1"/>
          <p:nvPr/>
        </p:nvSpPr>
        <p:spPr>
          <a:xfrm>
            <a:off x="1669341" y="812799"/>
            <a:ext cx="4910666" cy="923330"/>
          </a:xfrm>
          <a:prstGeom prst="rect">
            <a:avLst/>
          </a:prstGeom>
          <a:noFill/>
        </p:spPr>
        <p:txBody>
          <a:bodyPr wrap="square" rtlCol="0">
            <a:spAutoFit/>
          </a:bodyPr>
          <a:lstStyle/>
          <a:p>
            <a:r>
              <a:rPr lang="fr-CH" sz="5400" dirty="0">
                <a:solidFill>
                  <a:schemeClr val="bg1"/>
                </a:solidFill>
              </a:rPr>
              <a:t>5G par satellites</a:t>
            </a:r>
          </a:p>
        </p:txBody>
      </p:sp>
      <p:sp>
        <p:nvSpPr>
          <p:cNvPr id="13" name="ZoneTexte 12"/>
          <p:cNvSpPr txBox="1"/>
          <p:nvPr/>
        </p:nvSpPr>
        <p:spPr>
          <a:xfrm>
            <a:off x="1669341" y="1784891"/>
            <a:ext cx="4564435" cy="1446550"/>
          </a:xfrm>
          <a:prstGeom prst="rect">
            <a:avLst/>
          </a:prstGeom>
          <a:noFill/>
        </p:spPr>
        <p:txBody>
          <a:bodyPr wrap="square" rtlCol="0">
            <a:spAutoFit/>
          </a:bodyPr>
          <a:lstStyle/>
          <a:p>
            <a:r>
              <a:rPr lang="fr-CH" sz="4400" dirty="0" smtClean="0">
                <a:solidFill>
                  <a:schemeClr val="bg1"/>
                </a:solidFill>
              </a:rPr>
              <a:t>Plus de 50’000</a:t>
            </a:r>
            <a:r>
              <a:rPr lang="fr-CH" sz="4400" dirty="0">
                <a:solidFill>
                  <a:schemeClr val="bg1"/>
                </a:solidFill>
              </a:rPr>
              <a:t/>
            </a:r>
            <a:br>
              <a:rPr lang="fr-CH" sz="4400" dirty="0">
                <a:solidFill>
                  <a:schemeClr val="bg1"/>
                </a:solidFill>
              </a:rPr>
            </a:br>
            <a:r>
              <a:rPr lang="fr-CH" sz="4400" dirty="0">
                <a:solidFill>
                  <a:schemeClr val="bg1"/>
                </a:solidFill>
              </a:rPr>
              <a:t>satellites </a:t>
            </a:r>
            <a:r>
              <a:rPr lang="fr-CH" sz="4400" dirty="0" smtClean="0">
                <a:solidFill>
                  <a:schemeClr val="bg1"/>
                </a:solidFill>
              </a:rPr>
              <a:t>prévus…</a:t>
            </a:r>
            <a:endParaRPr lang="fr-CH" sz="4400" dirty="0">
              <a:solidFill>
                <a:schemeClr val="bg1"/>
              </a:solidFill>
            </a:endParaRPr>
          </a:p>
        </p:txBody>
      </p:sp>
      <p:pic>
        <p:nvPicPr>
          <p:cNvPr id="15" name="Image 14"/>
          <p:cNvPicPr>
            <a:picLocks noChangeAspect="1"/>
          </p:cNvPicPr>
          <p:nvPr/>
        </p:nvPicPr>
        <p:blipFill>
          <a:blip r:embed="rId6"/>
          <a:stretch>
            <a:fillRect/>
          </a:stretch>
        </p:blipFill>
        <p:spPr>
          <a:xfrm>
            <a:off x="7585682" y="2908236"/>
            <a:ext cx="2819400" cy="657225"/>
          </a:xfrm>
          <a:prstGeom prst="rect">
            <a:avLst/>
          </a:prstGeom>
        </p:spPr>
      </p:pic>
      <p:sp>
        <p:nvSpPr>
          <p:cNvPr id="16" name="Rectangle 15"/>
          <p:cNvSpPr/>
          <p:nvPr/>
        </p:nvSpPr>
        <p:spPr>
          <a:xfrm>
            <a:off x="1041401" y="5974076"/>
            <a:ext cx="10261600" cy="461665"/>
          </a:xfrm>
          <a:prstGeom prst="rect">
            <a:avLst/>
          </a:prstGeom>
        </p:spPr>
        <p:txBody>
          <a:bodyPr wrap="square">
            <a:spAutoFit/>
          </a:bodyPr>
          <a:lstStyle/>
          <a:p>
            <a:r>
              <a:rPr lang="fr-CH" sz="2400" dirty="0" smtClean="0">
                <a:hlinkClick r:id="rId7"/>
              </a:rPr>
              <a:t>https</a:t>
            </a:r>
            <a:r>
              <a:rPr lang="fr-CH" sz="2400" dirty="0">
                <a:hlinkClick r:id="rId7"/>
              </a:rPr>
              <a:t>://www.5gspaceappeal.org</a:t>
            </a:r>
            <a:r>
              <a:rPr lang="fr-CH" sz="2400" dirty="0" smtClean="0">
                <a:hlinkClick r:id="rId7"/>
              </a:rPr>
              <a:t>/</a:t>
            </a:r>
            <a:r>
              <a:rPr lang="fr-CH" sz="2400" dirty="0" smtClean="0"/>
              <a:t> Appel déjà signé par + de </a:t>
            </a:r>
            <a:r>
              <a:rPr lang="fr-CH" sz="2400" b="1" dirty="0" smtClean="0">
                <a:solidFill>
                  <a:srgbClr val="FF0000"/>
                </a:solidFill>
              </a:rPr>
              <a:t>300’000 scientifiques  </a:t>
            </a:r>
            <a:endParaRPr lang="fr-CH" sz="2400" b="1" dirty="0">
              <a:solidFill>
                <a:srgbClr val="FF0000"/>
              </a:solidFill>
            </a:endParaRPr>
          </a:p>
        </p:txBody>
      </p:sp>
      <p:sp>
        <p:nvSpPr>
          <p:cNvPr id="2" name="ZoneTexte 1"/>
          <p:cNvSpPr txBox="1"/>
          <p:nvPr/>
        </p:nvSpPr>
        <p:spPr>
          <a:xfrm>
            <a:off x="6272899" y="538396"/>
            <a:ext cx="1134533" cy="2062103"/>
          </a:xfrm>
          <a:prstGeom prst="rect">
            <a:avLst/>
          </a:prstGeom>
          <a:noFill/>
        </p:spPr>
        <p:txBody>
          <a:bodyPr wrap="square" rtlCol="0">
            <a:spAutoFit/>
          </a:bodyPr>
          <a:lstStyle/>
          <a:p>
            <a:r>
              <a:rPr lang="fr-CH" sz="12800" dirty="0">
                <a:solidFill>
                  <a:schemeClr val="bg1"/>
                </a:solidFill>
              </a:rPr>
              <a:t>?</a:t>
            </a:r>
          </a:p>
        </p:txBody>
      </p:sp>
      <p:sp>
        <p:nvSpPr>
          <p:cNvPr id="12" name="ZoneTexte 11"/>
          <p:cNvSpPr txBox="1"/>
          <p:nvPr/>
        </p:nvSpPr>
        <p:spPr>
          <a:xfrm>
            <a:off x="6948846" y="4523967"/>
            <a:ext cx="4564435" cy="1446550"/>
          </a:xfrm>
          <a:prstGeom prst="rect">
            <a:avLst/>
          </a:prstGeom>
          <a:noFill/>
        </p:spPr>
        <p:txBody>
          <a:bodyPr wrap="square" rtlCol="0">
            <a:spAutoFit/>
          </a:bodyPr>
          <a:lstStyle/>
          <a:p>
            <a:r>
              <a:rPr lang="fr-CH" sz="4400" dirty="0" smtClean="0">
                <a:solidFill>
                  <a:schemeClr val="bg1"/>
                </a:solidFill>
              </a:rPr>
              <a:t>1300 </a:t>
            </a:r>
            <a:r>
              <a:rPr lang="fr-CH" sz="4400" dirty="0">
                <a:solidFill>
                  <a:schemeClr val="bg1"/>
                </a:solidFill>
              </a:rPr>
              <a:t>déjà </a:t>
            </a:r>
            <a:r>
              <a:rPr lang="fr-CH" sz="4400" dirty="0" smtClean="0">
                <a:solidFill>
                  <a:schemeClr val="bg1"/>
                </a:solidFill>
              </a:rPr>
              <a:t>lancés</a:t>
            </a:r>
            <a:endParaRPr lang="fr-CH" sz="4400" dirty="0">
              <a:solidFill>
                <a:schemeClr val="bg1"/>
              </a:solidFill>
            </a:endParaRPr>
          </a:p>
          <a:p>
            <a:r>
              <a:rPr lang="fr-CH" sz="4400" dirty="0" smtClean="0">
                <a:solidFill>
                  <a:schemeClr val="bg1"/>
                </a:solidFill>
              </a:rPr>
              <a:t>[début 2021]</a:t>
            </a:r>
            <a:endParaRPr lang="fr-CH" sz="4400" dirty="0">
              <a:solidFill>
                <a:schemeClr val="bg1"/>
              </a:solidFill>
            </a:endParaRPr>
          </a:p>
        </p:txBody>
      </p:sp>
      <p:sp>
        <p:nvSpPr>
          <p:cNvPr id="3" name="ZoneTexte 2"/>
          <p:cNvSpPr txBox="1"/>
          <p:nvPr/>
        </p:nvSpPr>
        <p:spPr>
          <a:xfrm>
            <a:off x="2111994" y="3717592"/>
            <a:ext cx="2883339" cy="1569660"/>
          </a:xfrm>
          <a:prstGeom prst="rect">
            <a:avLst/>
          </a:prstGeom>
          <a:noFill/>
        </p:spPr>
        <p:txBody>
          <a:bodyPr wrap="square" rtlCol="0">
            <a:spAutoFit/>
          </a:bodyPr>
          <a:lstStyle/>
          <a:p>
            <a:r>
              <a:rPr lang="fr-CH" sz="3200" b="1" dirty="0" smtClean="0">
                <a:solidFill>
                  <a:srgbClr val="FF0000"/>
                </a:solidFill>
              </a:rPr>
              <a:t>POLLUTION ET GASPILLAGE DE RESSOURCES</a:t>
            </a:r>
            <a:endParaRPr lang="fr-CH" sz="3200" b="1" dirty="0">
              <a:solidFill>
                <a:srgbClr val="FF0000"/>
              </a:solidFill>
            </a:endParaRPr>
          </a:p>
        </p:txBody>
      </p:sp>
      <p:sp>
        <p:nvSpPr>
          <p:cNvPr id="17" name="ZoneTexte 16"/>
          <p:cNvSpPr txBox="1"/>
          <p:nvPr/>
        </p:nvSpPr>
        <p:spPr>
          <a:xfrm>
            <a:off x="2932974" y="5017321"/>
            <a:ext cx="1073859" cy="1107996"/>
          </a:xfrm>
          <a:prstGeom prst="rect">
            <a:avLst/>
          </a:prstGeom>
          <a:noFill/>
        </p:spPr>
        <p:txBody>
          <a:bodyPr wrap="square" rtlCol="0">
            <a:spAutoFit/>
          </a:bodyPr>
          <a:lstStyle/>
          <a:p>
            <a:r>
              <a:rPr lang="fr-CH" sz="6600" dirty="0" smtClean="0">
                <a:solidFill>
                  <a:srgbClr val="FF0000"/>
                </a:solidFill>
                <a:sym typeface="Wingdings" panose="05000000000000000000" pitchFamily="2" charset="2"/>
              </a:rPr>
              <a:t></a:t>
            </a:r>
            <a:endParaRPr lang="fr-CH" sz="6600" dirty="0">
              <a:solidFill>
                <a:srgbClr val="FF0000"/>
              </a:solidFill>
            </a:endParaRPr>
          </a:p>
        </p:txBody>
      </p:sp>
      <p:sp>
        <p:nvSpPr>
          <p:cNvPr id="5" name="Rectangle 4"/>
          <p:cNvSpPr/>
          <p:nvPr/>
        </p:nvSpPr>
        <p:spPr>
          <a:xfrm>
            <a:off x="7786336" y="3428634"/>
            <a:ext cx="3057070" cy="646331"/>
          </a:xfrm>
          <a:prstGeom prst="rect">
            <a:avLst/>
          </a:prstGeom>
        </p:spPr>
        <p:txBody>
          <a:bodyPr wrap="square">
            <a:spAutoFit/>
          </a:bodyPr>
          <a:lstStyle/>
          <a:p>
            <a:r>
              <a:rPr lang="fr-CH" sz="3600" dirty="0" smtClean="0">
                <a:solidFill>
                  <a:schemeClr val="bg1"/>
                </a:solidFill>
              </a:rPr>
              <a:t>et d’autres…</a:t>
            </a:r>
            <a:endParaRPr lang="fr-CH" sz="3600" dirty="0"/>
          </a:p>
        </p:txBody>
      </p:sp>
    </p:spTree>
    <p:extLst>
      <p:ext uri="{BB962C8B-B14F-4D97-AF65-F5344CB8AC3E}">
        <p14:creationId xmlns:p14="http://schemas.microsoft.com/office/powerpoint/2010/main" val="32107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1000"/>
                                        <p:tgtEl>
                                          <p:spTgt spid="9"/>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000"/>
                                        <p:tgtEl>
                                          <p:spTgt spid="10"/>
                                        </p:tgtEl>
                                      </p:cBhvr>
                                    </p:animEffect>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3500"/>
                            </p:stCondLst>
                            <p:childTnLst>
                              <p:par>
                                <p:cTn id="23" presetID="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45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par>
                          <p:cTn id="31" fill="hold">
                            <p:stCondLst>
                              <p:cond delay="50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5500"/>
                            </p:stCondLst>
                            <p:childTnLst>
                              <p:par>
                                <p:cTn id="38" presetID="45"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2000"/>
                                        <p:tgtEl>
                                          <p:spTgt spid="2"/>
                                        </p:tgtEl>
                                      </p:cBhvr>
                                    </p:animEffect>
                                    <p:anim calcmode="lin" valueType="num">
                                      <p:cBhvr>
                                        <p:cTn id="41" dur="2000" fill="hold"/>
                                        <p:tgtEl>
                                          <p:spTgt spid="2"/>
                                        </p:tgtEl>
                                        <p:attrNameLst>
                                          <p:attrName>ppt_w</p:attrName>
                                        </p:attrNameLst>
                                      </p:cBhvr>
                                      <p:tavLst>
                                        <p:tav tm="0" fmla="#ppt_w*sin(2.5*pi*$)">
                                          <p:val>
                                            <p:fltVal val="0"/>
                                          </p:val>
                                        </p:tav>
                                        <p:tav tm="100000">
                                          <p:val>
                                            <p:fltVal val="1"/>
                                          </p:val>
                                        </p:tav>
                                      </p:tavLst>
                                    </p:anim>
                                    <p:anim calcmode="lin" valueType="num">
                                      <p:cBhvr>
                                        <p:cTn id="42" dur="2000" fill="hold"/>
                                        <p:tgtEl>
                                          <p:spTgt spid="2"/>
                                        </p:tgtEl>
                                        <p:attrNameLst>
                                          <p:attrName>ppt_h</p:attrName>
                                        </p:attrNameLst>
                                      </p:cBhvr>
                                      <p:tavLst>
                                        <p:tav tm="0">
                                          <p:val>
                                            <p:strVal val="#ppt_h"/>
                                          </p:val>
                                        </p:tav>
                                        <p:tav tm="100000">
                                          <p:val>
                                            <p:strVal val="#ppt_h"/>
                                          </p:val>
                                        </p:tav>
                                      </p:tavLst>
                                    </p:anim>
                                  </p:childTnLst>
                                </p:cTn>
                              </p:par>
                            </p:childTnLst>
                          </p:cTn>
                        </p:par>
                        <p:par>
                          <p:cTn id="43" fill="hold">
                            <p:stCondLst>
                              <p:cond delay="7500"/>
                            </p:stCondLst>
                            <p:childTnLst>
                              <p:par>
                                <p:cTn id="44" presetID="3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90"/>
                                          </p:val>
                                        </p:tav>
                                        <p:tav tm="100000">
                                          <p:val>
                                            <p:fltVal val="0"/>
                                          </p:val>
                                        </p:tav>
                                      </p:tavLst>
                                    </p:anim>
                                    <p:animEffect transition="in" filter="fade">
                                      <p:cBhvr>
                                        <p:cTn id="49" dur="1000"/>
                                        <p:tgtEl>
                                          <p:spTgt spid="13"/>
                                        </p:tgtEl>
                                      </p:cBhvr>
                                    </p:animEffect>
                                  </p:childTnLst>
                                </p:cTn>
                              </p:par>
                            </p:childTnLst>
                          </p:cTn>
                        </p:par>
                        <p:par>
                          <p:cTn id="50" fill="hold">
                            <p:stCondLst>
                              <p:cond delay="8500"/>
                            </p:stCondLst>
                            <p:childTnLst>
                              <p:par>
                                <p:cTn id="51" presetID="31"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style.rotation</p:attrName>
                                        </p:attrNameLst>
                                      </p:cBhvr>
                                      <p:tavLst>
                                        <p:tav tm="0">
                                          <p:val>
                                            <p:fltVal val="90"/>
                                          </p:val>
                                        </p:tav>
                                        <p:tav tm="100000">
                                          <p:val>
                                            <p:fltVal val="0"/>
                                          </p:val>
                                        </p:tav>
                                      </p:tavLst>
                                    </p:anim>
                                    <p:animEffect transition="in" filter="fad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left)">
                                      <p:cBhvr>
                                        <p:cTn id="61" dur="500"/>
                                        <p:tgtEl>
                                          <p:spTgt spid="3"/>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2" grpId="0"/>
      <p:bldP spid="12" grpId="0"/>
      <p:bldP spid="3" grpId="0"/>
      <p:bldP spid="17"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19062"/>
            <a:ext cx="9644060" cy="1325563"/>
          </a:xfrm>
        </p:spPr>
        <p:txBody>
          <a:bodyPr/>
          <a:lstStyle/>
          <a:p>
            <a:r>
              <a:rPr lang="fr-CH" dirty="0"/>
              <a:t>RAPPORT DE L’OFEV (28.11.2019)      [ </a:t>
            </a:r>
            <a:r>
              <a:rPr lang="fr-CH" dirty="0">
                <a:hlinkClick r:id="rId2"/>
              </a:rPr>
              <a:t>réf</a:t>
            </a:r>
            <a:r>
              <a:rPr lang="fr-CH" dirty="0"/>
              <a:t> ]</a:t>
            </a:r>
          </a:p>
        </p:txBody>
      </p:sp>
      <p:sp>
        <p:nvSpPr>
          <p:cNvPr id="3" name="Espace réservé du contenu 2"/>
          <p:cNvSpPr>
            <a:spLocks noGrp="1"/>
          </p:cNvSpPr>
          <p:nvPr>
            <p:ph idx="1"/>
          </p:nvPr>
        </p:nvSpPr>
        <p:spPr>
          <a:xfrm>
            <a:off x="863601" y="1219517"/>
            <a:ext cx="10669036" cy="5074708"/>
          </a:xfrm>
        </p:spPr>
        <p:txBody>
          <a:bodyPr>
            <a:normAutofit/>
          </a:bodyPr>
          <a:lstStyle/>
          <a:p>
            <a:r>
              <a:rPr lang="fr-CH" sz="2400" b="1" dirty="0"/>
              <a:t>Option 1</a:t>
            </a:r>
            <a:r>
              <a:rPr lang="fr-CH" sz="2400" dirty="0"/>
              <a:t> (point 8.1) : </a:t>
            </a:r>
            <a:r>
              <a:rPr lang="fr-CH" sz="2400" b="1" dirty="0"/>
              <a:t>statu quo </a:t>
            </a:r>
            <a:r>
              <a:rPr lang="fr-CH" sz="2400" dirty="0"/>
              <a:t>en ce qui concerne les exigences de l’ORNI </a:t>
            </a:r>
          </a:p>
          <a:p>
            <a:r>
              <a:rPr lang="fr-CH" sz="2400" b="1" dirty="0"/>
              <a:t>Option 2</a:t>
            </a:r>
            <a:r>
              <a:rPr lang="fr-CH" sz="2400" dirty="0"/>
              <a:t> (point 8.2) : </a:t>
            </a:r>
            <a:r>
              <a:rPr lang="fr-CH" sz="2400" b="1" dirty="0"/>
              <a:t>pas de modification </a:t>
            </a:r>
            <a:r>
              <a:rPr lang="fr-CH" sz="2400" dirty="0"/>
              <a:t>de la valeur limite de l’installation, mais exigences plus strictes dans l’ORNI concernant les petites cellules et les antennes adaptatives (proposition de Médecins en faveur de l’environnement [</a:t>
            </a:r>
            <a:r>
              <a:rPr lang="fr-CH" sz="2400" dirty="0" err="1" smtClean="0"/>
              <a:t>MfE</a:t>
            </a:r>
            <a:r>
              <a:rPr lang="fr-CH" sz="2400" dirty="0" smtClean="0"/>
              <a:t>, </a:t>
            </a:r>
            <a:r>
              <a:rPr lang="fr-CH" sz="2400" dirty="0" err="1" smtClean="0"/>
              <a:t>AefU</a:t>
            </a:r>
            <a:r>
              <a:rPr lang="fr-CH" sz="2400" dirty="0" smtClean="0"/>
              <a:t>])</a:t>
            </a:r>
            <a:r>
              <a:rPr lang="fr-CH" sz="2400" dirty="0"/>
              <a:t> </a:t>
            </a:r>
          </a:p>
          <a:p>
            <a:r>
              <a:rPr lang="fr-CH" sz="2400" b="1" dirty="0"/>
              <a:t>Option 3</a:t>
            </a:r>
            <a:r>
              <a:rPr lang="fr-CH" sz="2400" dirty="0"/>
              <a:t> (point 8.3) : </a:t>
            </a:r>
            <a:r>
              <a:rPr lang="fr-CH" sz="2400" b="1" dirty="0"/>
              <a:t>relèvement et uniformisation </a:t>
            </a:r>
            <a:r>
              <a:rPr lang="fr-CH" sz="2400" dirty="0"/>
              <a:t>de la valeur limite de l’installation à </a:t>
            </a:r>
            <a:r>
              <a:rPr lang="fr-CH" sz="2400" b="1" dirty="0"/>
              <a:t>6 V/m </a:t>
            </a:r>
            <a:r>
              <a:rPr lang="fr-CH" sz="2400" dirty="0"/>
              <a:t>et évaluation basée sur la </a:t>
            </a:r>
            <a:r>
              <a:rPr lang="fr-CH" sz="2400" b="1" dirty="0"/>
              <a:t>valeur moyenne </a:t>
            </a:r>
            <a:r>
              <a:rPr lang="fr-CH" sz="2400" dirty="0"/>
              <a:t>(proposition de l’Association suisse des télécommunications [ASUT]) </a:t>
            </a:r>
            <a:r>
              <a:rPr lang="fr-CH" sz="2400" dirty="0" smtClean="0">
                <a:solidFill>
                  <a:srgbClr val="FF0000"/>
                </a:solidFill>
              </a:rPr>
              <a:t>[puissance des antennes x4]</a:t>
            </a:r>
            <a:endParaRPr lang="fr-CH" sz="2400" dirty="0">
              <a:solidFill>
                <a:srgbClr val="FF0000"/>
              </a:solidFill>
            </a:endParaRPr>
          </a:p>
          <a:p>
            <a:r>
              <a:rPr lang="fr-CH" sz="2400" b="1" dirty="0"/>
              <a:t>Option 4</a:t>
            </a:r>
            <a:r>
              <a:rPr lang="fr-CH" sz="2400" dirty="0"/>
              <a:t> (point 8.4) : </a:t>
            </a:r>
            <a:r>
              <a:rPr lang="fr-CH" sz="2400" b="1" dirty="0"/>
              <a:t>relèvement </a:t>
            </a:r>
            <a:r>
              <a:rPr lang="fr-CH" sz="2400" dirty="0"/>
              <a:t>de la valeur limite de l’installation à </a:t>
            </a:r>
            <a:r>
              <a:rPr lang="fr-CH" sz="2400" b="1" dirty="0"/>
              <a:t>11,5 V/m par opérateur </a:t>
            </a:r>
            <a:r>
              <a:rPr lang="fr-CH" sz="2400" dirty="0"/>
              <a:t>(proposition de la Commission fédérale de la communication [</a:t>
            </a:r>
            <a:r>
              <a:rPr lang="fr-CH" sz="2400" dirty="0" err="1"/>
              <a:t>ComCom</a:t>
            </a:r>
            <a:r>
              <a:rPr lang="fr-CH" sz="2400" dirty="0"/>
              <a:t>]) </a:t>
            </a:r>
            <a:r>
              <a:rPr lang="fr-CH" sz="2400" dirty="0" smtClean="0">
                <a:solidFill>
                  <a:srgbClr val="FF0000"/>
                </a:solidFill>
              </a:rPr>
              <a:t> [puissance des antennes x4]</a:t>
            </a:r>
            <a:endParaRPr lang="fr-CH" sz="2400" dirty="0"/>
          </a:p>
          <a:p>
            <a:r>
              <a:rPr lang="fr-CH" sz="2400" b="1" dirty="0"/>
              <a:t>Option 5</a:t>
            </a:r>
            <a:r>
              <a:rPr lang="fr-CH" sz="2400" dirty="0"/>
              <a:t> (point 8.5) : </a:t>
            </a:r>
            <a:r>
              <a:rPr lang="fr-CH" sz="2400" b="1" dirty="0"/>
              <a:t>relèvement et uniformisation </a:t>
            </a:r>
            <a:r>
              <a:rPr lang="fr-CH" sz="2400" dirty="0"/>
              <a:t>de la valeur limite de l’installation à </a:t>
            </a:r>
            <a:r>
              <a:rPr lang="fr-CH" sz="2400" b="1" dirty="0"/>
              <a:t>20 V/m </a:t>
            </a:r>
            <a:r>
              <a:rPr lang="fr-CH" sz="2400" dirty="0"/>
              <a:t>(proposition de l'ASUT) </a:t>
            </a:r>
            <a:r>
              <a:rPr lang="fr-CH" sz="2400" dirty="0" smtClean="0">
                <a:solidFill>
                  <a:srgbClr val="FF0000"/>
                </a:solidFill>
              </a:rPr>
              <a:t> [puissance des antennes x16]</a:t>
            </a:r>
            <a:endParaRPr lang="fr-CH" sz="2600" dirty="0"/>
          </a:p>
          <a:p>
            <a:endParaRPr lang="fr-CH" sz="2600" dirty="0"/>
          </a:p>
          <a:p>
            <a:endParaRPr lang="fr-CH" sz="2600" dirty="0"/>
          </a:p>
          <a:p>
            <a:endParaRPr lang="fr-CH" sz="26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5735" y="192087"/>
            <a:ext cx="1286933" cy="1286933"/>
          </a:xfrm>
          <a:prstGeom prst="rect">
            <a:avLst/>
          </a:prstGeom>
        </p:spPr>
      </p:pic>
      <p:sp>
        <p:nvSpPr>
          <p:cNvPr id="5" name="ZoneTexte 4"/>
          <p:cNvSpPr txBox="1"/>
          <p:nvPr/>
        </p:nvSpPr>
        <p:spPr>
          <a:xfrm>
            <a:off x="863601" y="5967167"/>
            <a:ext cx="10769075" cy="461665"/>
          </a:xfrm>
          <a:prstGeom prst="rect">
            <a:avLst/>
          </a:prstGeom>
          <a:noFill/>
        </p:spPr>
        <p:txBody>
          <a:bodyPr wrap="square" rtlCol="0">
            <a:spAutoFit/>
          </a:bodyPr>
          <a:lstStyle/>
          <a:p>
            <a:r>
              <a:rPr lang="fr-CH" sz="2400" b="1" dirty="0">
                <a:solidFill>
                  <a:srgbClr val="FF0000"/>
                </a:solidFill>
              </a:rPr>
              <a:t>Réactions : </a:t>
            </a:r>
            <a:r>
              <a:rPr lang="fr-CH" sz="2400" dirty="0">
                <a:solidFill>
                  <a:srgbClr val="FF0000"/>
                </a:solidFill>
              </a:rPr>
              <a:t>communiqués de presse de </a:t>
            </a:r>
            <a:r>
              <a:rPr lang="fr-CH" sz="2400" b="1" dirty="0">
                <a:solidFill>
                  <a:srgbClr val="FF0000"/>
                </a:solidFill>
                <a:hlinkClick r:id="rId4"/>
              </a:rPr>
              <a:t>STOP5G</a:t>
            </a:r>
            <a:r>
              <a:rPr lang="fr-CH" sz="2400" dirty="0">
                <a:solidFill>
                  <a:srgbClr val="FF0000"/>
                </a:solidFill>
              </a:rPr>
              <a:t> et de </a:t>
            </a:r>
            <a:r>
              <a:rPr lang="fr-CH" sz="2400" b="1" dirty="0">
                <a:solidFill>
                  <a:srgbClr val="FF0000"/>
                </a:solidFill>
                <a:hlinkClick r:id="rId5"/>
              </a:rPr>
              <a:t>FREQUENCIA</a:t>
            </a:r>
            <a:endParaRPr lang="fr-CH" sz="2400" b="1" dirty="0">
              <a:solidFill>
                <a:srgbClr val="FF0000"/>
              </a:solidFill>
            </a:endParaRPr>
          </a:p>
        </p:txBody>
      </p:sp>
    </p:spTree>
    <p:extLst>
      <p:ext uri="{BB962C8B-B14F-4D97-AF65-F5344CB8AC3E}">
        <p14:creationId xmlns:p14="http://schemas.microsoft.com/office/powerpoint/2010/main" val="166994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in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319087" y="161925"/>
            <a:ext cx="11553825" cy="6534150"/>
          </a:xfrm>
          <a:prstGeom prst="rect">
            <a:avLst/>
          </a:prstGeom>
        </p:spPr>
      </p:pic>
      <p:pic>
        <p:nvPicPr>
          <p:cNvPr id="1026" name="Picture 2" descr="Ericsson Logotypes â Ericsson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9443" y="5108576"/>
            <a:ext cx="2753782" cy="137689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8161869" y="5006972"/>
            <a:ext cx="1354667" cy="830997"/>
          </a:xfrm>
          <a:prstGeom prst="rect">
            <a:avLst/>
          </a:prstGeom>
          <a:noFill/>
        </p:spPr>
        <p:txBody>
          <a:bodyPr wrap="square" rtlCol="0">
            <a:spAutoFit/>
          </a:bodyPr>
          <a:lstStyle/>
          <a:p>
            <a:pPr algn="ctr"/>
            <a:r>
              <a:rPr lang="fr-CH" sz="2400" dirty="0"/>
              <a:t>10W/m2</a:t>
            </a:r>
            <a:br>
              <a:rPr lang="fr-CH" sz="2400" dirty="0"/>
            </a:br>
            <a:r>
              <a:rPr lang="fr-CH" sz="2400" dirty="0"/>
              <a:t>=61V/m</a:t>
            </a:r>
          </a:p>
        </p:txBody>
      </p:sp>
      <p:sp>
        <p:nvSpPr>
          <p:cNvPr id="5" name="ZoneTexte 4"/>
          <p:cNvSpPr txBox="1"/>
          <p:nvPr/>
        </p:nvSpPr>
        <p:spPr>
          <a:xfrm>
            <a:off x="8161869" y="5735246"/>
            <a:ext cx="1354667" cy="830997"/>
          </a:xfrm>
          <a:prstGeom prst="rect">
            <a:avLst/>
          </a:prstGeom>
          <a:noFill/>
        </p:spPr>
        <p:txBody>
          <a:bodyPr wrap="square" rtlCol="0">
            <a:spAutoFit/>
          </a:bodyPr>
          <a:lstStyle/>
          <a:p>
            <a:pPr algn="ctr"/>
            <a:r>
              <a:rPr lang="fr-CH" sz="2400" dirty="0"/>
              <a:t>0.1W/m2</a:t>
            </a:r>
            <a:br>
              <a:rPr lang="fr-CH" sz="2400" dirty="0"/>
            </a:br>
            <a:r>
              <a:rPr lang="fr-CH" sz="2400" dirty="0"/>
              <a:t>=6V/m</a:t>
            </a:r>
          </a:p>
        </p:txBody>
      </p:sp>
      <p:sp>
        <p:nvSpPr>
          <p:cNvPr id="3" name="ZoneTexte 2"/>
          <p:cNvSpPr txBox="1"/>
          <p:nvPr/>
        </p:nvSpPr>
        <p:spPr>
          <a:xfrm>
            <a:off x="4897965" y="755678"/>
            <a:ext cx="2396067" cy="369332"/>
          </a:xfrm>
          <a:prstGeom prst="rect">
            <a:avLst/>
          </a:prstGeom>
          <a:noFill/>
        </p:spPr>
        <p:txBody>
          <a:bodyPr wrap="square" rtlCol="0">
            <a:spAutoFit/>
          </a:bodyPr>
          <a:lstStyle/>
          <a:p>
            <a:r>
              <a:rPr lang="fr-CH" dirty="0">
                <a:hlinkClick r:id="rId4"/>
              </a:rPr>
              <a:t>Lien sur la présentation</a:t>
            </a:r>
            <a:endParaRPr lang="fr-CH" dirty="0"/>
          </a:p>
        </p:txBody>
      </p:sp>
      <p:sp>
        <p:nvSpPr>
          <p:cNvPr id="7" name="Rectangle 6"/>
          <p:cNvSpPr/>
          <p:nvPr/>
        </p:nvSpPr>
        <p:spPr>
          <a:xfrm>
            <a:off x="445770" y="5154296"/>
            <a:ext cx="3817620" cy="12465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gauche 7"/>
          <p:cNvSpPr/>
          <p:nvPr/>
        </p:nvSpPr>
        <p:spPr>
          <a:xfrm rot="16200000">
            <a:off x="1792225" y="4130604"/>
            <a:ext cx="1124712" cy="89882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9" name="Image 8"/>
          <p:cNvPicPr>
            <a:picLocks noChangeAspect="1"/>
          </p:cNvPicPr>
          <p:nvPr/>
        </p:nvPicPr>
        <p:blipFill>
          <a:blip r:embed="rId5"/>
          <a:stretch>
            <a:fillRect/>
          </a:stretch>
        </p:blipFill>
        <p:spPr>
          <a:xfrm>
            <a:off x="10817733" y="5802065"/>
            <a:ext cx="652843" cy="439040"/>
          </a:xfrm>
          <a:prstGeom prst="rect">
            <a:avLst/>
          </a:prstGeom>
        </p:spPr>
      </p:pic>
      <p:sp>
        <p:nvSpPr>
          <p:cNvPr id="11" name="ZoneTexte 10"/>
          <p:cNvSpPr txBox="1"/>
          <p:nvPr/>
        </p:nvSpPr>
        <p:spPr>
          <a:xfrm>
            <a:off x="445769" y="1354602"/>
            <a:ext cx="4389999" cy="1569660"/>
          </a:xfrm>
          <a:prstGeom prst="rect">
            <a:avLst/>
          </a:prstGeom>
          <a:noFill/>
          <a:ln w="50800">
            <a:solidFill>
              <a:srgbClr val="FF0000"/>
            </a:solidFill>
          </a:ln>
        </p:spPr>
        <p:txBody>
          <a:bodyPr wrap="square" rtlCol="0">
            <a:spAutoFit/>
          </a:bodyPr>
          <a:lstStyle/>
          <a:p>
            <a:r>
              <a:rPr lang="fr-CH" sz="2400" b="1" dirty="0"/>
              <a:t>«La taille de la zone d’exclusion à 6V/m sera un problème majeur dans le déploiement du réseau 5G ou le rendra impossible»</a:t>
            </a:r>
          </a:p>
        </p:txBody>
      </p:sp>
    </p:spTree>
    <p:extLst>
      <p:ext uri="{BB962C8B-B14F-4D97-AF65-F5344CB8AC3E}">
        <p14:creationId xmlns:p14="http://schemas.microsoft.com/office/powerpoint/2010/main" val="232463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par>
                          <p:cTn id="47" fill="hold">
                            <p:stCondLst>
                              <p:cond delay="2000"/>
                            </p:stCondLst>
                            <p:childTnLst>
                              <p:par>
                                <p:cTn id="48" presetID="2" presetClass="entr" presetSubtype="1"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6"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circle(in)">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80">
                                          <p:stCondLst>
                                            <p:cond delay="0"/>
                                          </p:stCondLst>
                                        </p:cTn>
                                        <p:tgtEl>
                                          <p:spTgt spid="3"/>
                                        </p:tgtEl>
                                      </p:cBhvr>
                                    </p:animEffect>
                                    <p:anim calcmode="lin" valueType="num">
                                      <p:cBhvr>
                                        <p:cTn id="6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gtEl>
                                      </p:cBhvr>
                                      <p:to x="100000" y="60000"/>
                                    </p:animScale>
                                    <p:animScale>
                                      <p:cBhvr>
                                        <p:cTn id="67" dur="166" decel="50000">
                                          <p:stCondLst>
                                            <p:cond delay="676"/>
                                          </p:stCondLst>
                                        </p:cTn>
                                        <p:tgtEl>
                                          <p:spTgt spid="3"/>
                                        </p:tgtEl>
                                      </p:cBhvr>
                                      <p:to x="100000" y="100000"/>
                                    </p:animScale>
                                    <p:animScale>
                                      <p:cBhvr>
                                        <p:cTn id="68" dur="26">
                                          <p:stCondLst>
                                            <p:cond delay="1312"/>
                                          </p:stCondLst>
                                        </p:cTn>
                                        <p:tgtEl>
                                          <p:spTgt spid="3"/>
                                        </p:tgtEl>
                                      </p:cBhvr>
                                      <p:to x="100000" y="80000"/>
                                    </p:animScale>
                                    <p:animScale>
                                      <p:cBhvr>
                                        <p:cTn id="69" dur="166" decel="50000">
                                          <p:stCondLst>
                                            <p:cond delay="1338"/>
                                          </p:stCondLst>
                                        </p:cTn>
                                        <p:tgtEl>
                                          <p:spTgt spid="3"/>
                                        </p:tgtEl>
                                      </p:cBhvr>
                                      <p:to x="100000" y="100000"/>
                                    </p:animScale>
                                    <p:animScale>
                                      <p:cBhvr>
                                        <p:cTn id="70" dur="26">
                                          <p:stCondLst>
                                            <p:cond delay="1642"/>
                                          </p:stCondLst>
                                        </p:cTn>
                                        <p:tgtEl>
                                          <p:spTgt spid="3"/>
                                        </p:tgtEl>
                                      </p:cBhvr>
                                      <p:to x="100000" y="90000"/>
                                    </p:animScale>
                                    <p:animScale>
                                      <p:cBhvr>
                                        <p:cTn id="71" dur="166" decel="50000">
                                          <p:stCondLst>
                                            <p:cond delay="1668"/>
                                          </p:stCondLst>
                                        </p:cTn>
                                        <p:tgtEl>
                                          <p:spTgt spid="3"/>
                                        </p:tgtEl>
                                      </p:cBhvr>
                                      <p:to x="100000" y="100000"/>
                                    </p:animScale>
                                    <p:animScale>
                                      <p:cBhvr>
                                        <p:cTn id="72" dur="26">
                                          <p:stCondLst>
                                            <p:cond delay="1808"/>
                                          </p:stCondLst>
                                        </p:cTn>
                                        <p:tgtEl>
                                          <p:spTgt spid="3"/>
                                        </p:tgtEl>
                                      </p:cBhvr>
                                      <p:to x="100000" y="95000"/>
                                    </p:animScale>
                                    <p:animScale>
                                      <p:cBhvr>
                                        <p:cTn id="7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7" grpId="0" animBg="1"/>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76250" y="190500"/>
            <a:ext cx="11239500" cy="6477000"/>
          </a:xfrm>
          <a:prstGeom prst="rect">
            <a:avLst/>
          </a:prstGeom>
        </p:spPr>
      </p:pic>
      <p:pic>
        <p:nvPicPr>
          <p:cNvPr id="1026" name="Picture 2" descr="Ericsson Logotypes â Ericsson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3518" y="5108576"/>
            <a:ext cx="2753782" cy="137689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9508067" y="1958976"/>
            <a:ext cx="1354667" cy="830997"/>
          </a:xfrm>
          <a:prstGeom prst="rect">
            <a:avLst/>
          </a:prstGeom>
          <a:noFill/>
        </p:spPr>
        <p:txBody>
          <a:bodyPr wrap="square" rtlCol="0">
            <a:spAutoFit/>
          </a:bodyPr>
          <a:lstStyle/>
          <a:p>
            <a:pPr algn="ctr"/>
            <a:r>
              <a:rPr lang="fr-CH" sz="2400" dirty="0"/>
              <a:t>10W/m2</a:t>
            </a:r>
            <a:br>
              <a:rPr lang="fr-CH" sz="2400" dirty="0"/>
            </a:br>
            <a:r>
              <a:rPr lang="fr-CH" sz="2400" dirty="0"/>
              <a:t>=61V/m</a:t>
            </a:r>
          </a:p>
        </p:txBody>
      </p:sp>
      <p:sp>
        <p:nvSpPr>
          <p:cNvPr id="5" name="ZoneTexte 4"/>
          <p:cNvSpPr txBox="1"/>
          <p:nvPr/>
        </p:nvSpPr>
        <p:spPr>
          <a:xfrm>
            <a:off x="9498924" y="4126581"/>
            <a:ext cx="1354667" cy="830997"/>
          </a:xfrm>
          <a:prstGeom prst="rect">
            <a:avLst/>
          </a:prstGeom>
          <a:noFill/>
        </p:spPr>
        <p:txBody>
          <a:bodyPr wrap="square" rtlCol="0">
            <a:spAutoFit/>
          </a:bodyPr>
          <a:lstStyle/>
          <a:p>
            <a:pPr algn="ctr"/>
            <a:r>
              <a:rPr lang="fr-CH" sz="2400" dirty="0"/>
              <a:t>1W/m2</a:t>
            </a:r>
            <a:br>
              <a:rPr lang="fr-CH" sz="2400" dirty="0"/>
            </a:br>
            <a:r>
              <a:rPr lang="fr-CH" sz="2400" dirty="0"/>
              <a:t>=20V/m</a:t>
            </a:r>
          </a:p>
        </p:txBody>
      </p:sp>
      <p:sp>
        <p:nvSpPr>
          <p:cNvPr id="3" name="ZoneTexte 2"/>
          <p:cNvSpPr txBox="1"/>
          <p:nvPr/>
        </p:nvSpPr>
        <p:spPr>
          <a:xfrm>
            <a:off x="4897965" y="755678"/>
            <a:ext cx="2396067" cy="369332"/>
          </a:xfrm>
          <a:prstGeom prst="rect">
            <a:avLst/>
          </a:prstGeom>
          <a:noFill/>
        </p:spPr>
        <p:txBody>
          <a:bodyPr wrap="square" rtlCol="0">
            <a:spAutoFit/>
          </a:bodyPr>
          <a:lstStyle/>
          <a:p>
            <a:r>
              <a:rPr lang="fr-CH" dirty="0">
                <a:hlinkClick r:id="rId4"/>
              </a:rPr>
              <a:t>Lien sur la présentation</a:t>
            </a:r>
            <a:endParaRPr lang="fr-CH" dirty="0"/>
          </a:p>
        </p:txBody>
      </p:sp>
      <p:sp>
        <p:nvSpPr>
          <p:cNvPr id="6" name="Flèche gauche 5"/>
          <p:cNvSpPr/>
          <p:nvPr/>
        </p:nvSpPr>
        <p:spPr>
          <a:xfrm rot="16200000">
            <a:off x="1892809" y="4092668"/>
            <a:ext cx="1124712" cy="89882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640080" y="5108576"/>
            <a:ext cx="3447288" cy="12465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p:cNvSpPr txBox="1"/>
          <p:nvPr/>
        </p:nvSpPr>
        <p:spPr>
          <a:xfrm>
            <a:off x="640080" y="1358811"/>
            <a:ext cx="4343400" cy="1200329"/>
          </a:xfrm>
          <a:prstGeom prst="rect">
            <a:avLst/>
          </a:prstGeom>
          <a:solidFill>
            <a:schemeClr val="bg1"/>
          </a:solidFill>
          <a:ln w="50800">
            <a:solidFill>
              <a:srgbClr val="FF0000"/>
            </a:solidFill>
          </a:ln>
        </p:spPr>
        <p:txBody>
          <a:bodyPr wrap="square" rtlCol="0">
            <a:spAutoFit/>
          </a:bodyPr>
          <a:lstStyle/>
          <a:p>
            <a:r>
              <a:rPr lang="fr-CH" sz="2400" b="1" dirty="0" smtClean="0"/>
              <a:t>«La </a:t>
            </a:r>
            <a:r>
              <a:rPr lang="fr-CH" sz="2400" b="1" dirty="0"/>
              <a:t>taille de la zone d’exclusion </a:t>
            </a:r>
            <a:r>
              <a:rPr lang="fr-CH" sz="2400" b="1" dirty="0" smtClean="0"/>
              <a:t>à 20V/m rendra </a:t>
            </a:r>
            <a:r>
              <a:rPr lang="fr-CH" sz="2400" b="1" dirty="0"/>
              <a:t>le déploiement du réseau 5G très </a:t>
            </a:r>
            <a:r>
              <a:rPr lang="fr-CH" sz="2400" b="1" dirty="0" smtClean="0"/>
              <a:t>compliqué»</a:t>
            </a:r>
            <a:endParaRPr lang="fr-CH" sz="2400" b="1" dirty="0"/>
          </a:p>
        </p:txBody>
      </p:sp>
      <p:sp>
        <p:nvSpPr>
          <p:cNvPr id="9" name="Rectangle 8"/>
          <p:cNvSpPr/>
          <p:nvPr/>
        </p:nvSpPr>
        <p:spPr>
          <a:xfrm>
            <a:off x="9498924" y="1958976"/>
            <a:ext cx="1428376" cy="15038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ZoneTexte 10"/>
          <p:cNvSpPr txBox="1"/>
          <p:nvPr/>
        </p:nvSpPr>
        <p:spPr>
          <a:xfrm>
            <a:off x="6881674" y="1442101"/>
            <a:ext cx="3657600" cy="830997"/>
          </a:xfrm>
          <a:prstGeom prst="rect">
            <a:avLst/>
          </a:prstGeom>
          <a:noFill/>
        </p:spPr>
        <p:txBody>
          <a:bodyPr wrap="square" rtlCol="0">
            <a:spAutoFit/>
          </a:bodyPr>
          <a:lstStyle/>
          <a:p>
            <a:r>
              <a:rPr lang="fr-CH" sz="2400" dirty="0" smtClean="0">
                <a:solidFill>
                  <a:srgbClr val="FF0000"/>
                </a:solidFill>
              </a:rPr>
              <a:t>Pour ERICSSON le cas idéal</a:t>
            </a:r>
            <a:br>
              <a:rPr lang="fr-CH" sz="2400" dirty="0" smtClean="0">
                <a:solidFill>
                  <a:srgbClr val="FF0000"/>
                </a:solidFill>
              </a:rPr>
            </a:br>
            <a:r>
              <a:rPr lang="fr-CH" sz="2400" dirty="0" smtClean="0">
                <a:solidFill>
                  <a:srgbClr val="FF0000"/>
                </a:solidFill>
              </a:rPr>
              <a:t>serait ceci : 61V/m!</a:t>
            </a:r>
            <a:endParaRPr lang="fr-CH" sz="2400" dirty="0">
              <a:solidFill>
                <a:srgbClr val="FF0000"/>
              </a:solidFill>
            </a:endParaRPr>
          </a:p>
        </p:txBody>
      </p:sp>
      <p:sp>
        <p:nvSpPr>
          <p:cNvPr id="13" name="Flèche gauche 12"/>
          <p:cNvSpPr/>
          <p:nvPr/>
        </p:nvSpPr>
        <p:spPr>
          <a:xfrm rot="10800000">
            <a:off x="8369641" y="2340562"/>
            <a:ext cx="1124712" cy="449411"/>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23" name="Groupe 22"/>
          <p:cNvGrpSpPr/>
          <p:nvPr/>
        </p:nvGrpSpPr>
        <p:grpSpPr>
          <a:xfrm>
            <a:off x="4140540" y="2789973"/>
            <a:ext cx="6035717" cy="3470428"/>
            <a:chOff x="4140540" y="2789973"/>
            <a:chExt cx="6035717" cy="3470428"/>
          </a:xfrm>
        </p:grpSpPr>
        <p:sp>
          <p:nvSpPr>
            <p:cNvPr id="14" name="Double flèche horizontale 13"/>
            <p:cNvSpPr/>
            <p:nvPr/>
          </p:nvSpPr>
          <p:spPr>
            <a:xfrm>
              <a:off x="4140540" y="4270342"/>
              <a:ext cx="3415197" cy="22624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Double flèche horizontale 16"/>
            <p:cNvSpPr/>
            <p:nvPr/>
          </p:nvSpPr>
          <p:spPr>
            <a:xfrm>
              <a:off x="5339317" y="5354157"/>
              <a:ext cx="1023776" cy="226244"/>
            </a:xfrm>
            <a:prstGeom prst="leftRightArrow">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8" name="Connecteur droit 17"/>
            <p:cNvCxnSpPr/>
            <p:nvPr/>
          </p:nvCxnSpPr>
          <p:spPr>
            <a:xfrm flipV="1">
              <a:off x="6363093" y="3280528"/>
              <a:ext cx="9427" cy="2186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7555738" y="2789973"/>
              <a:ext cx="9427" cy="2186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4140541" y="2789973"/>
              <a:ext cx="9427" cy="2186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5328804" y="3288446"/>
              <a:ext cx="9427" cy="2186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184307" y="5552515"/>
              <a:ext cx="3327662" cy="707886"/>
            </a:xfrm>
            <a:prstGeom prst="rect">
              <a:avLst/>
            </a:prstGeom>
            <a:noFill/>
          </p:spPr>
          <p:txBody>
            <a:bodyPr wrap="square" rtlCol="0">
              <a:spAutoFit/>
            </a:bodyPr>
            <a:lstStyle/>
            <a:p>
              <a:pPr algn="ctr"/>
              <a:r>
                <a:rPr lang="fr-CH" sz="2000" dirty="0" smtClean="0"/>
                <a:t>Zone d’exclusion</a:t>
              </a:r>
              <a:br>
                <a:rPr lang="fr-CH" sz="2000" dirty="0" smtClean="0"/>
              </a:br>
              <a:r>
                <a:rPr lang="fr-CH" sz="2000" dirty="0" smtClean="0"/>
                <a:t>avec 61V/m</a:t>
              </a:r>
              <a:endParaRPr lang="fr-CH" sz="2000" dirty="0"/>
            </a:p>
          </p:txBody>
        </p:sp>
        <p:sp>
          <p:nvSpPr>
            <p:cNvPr id="24" name="ZoneTexte 23"/>
            <p:cNvSpPr txBox="1"/>
            <p:nvPr/>
          </p:nvSpPr>
          <p:spPr>
            <a:xfrm>
              <a:off x="6848595" y="4027878"/>
              <a:ext cx="3327662" cy="707886"/>
            </a:xfrm>
            <a:prstGeom prst="rect">
              <a:avLst/>
            </a:prstGeom>
            <a:noFill/>
          </p:spPr>
          <p:txBody>
            <a:bodyPr wrap="square" rtlCol="0">
              <a:spAutoFit/>
            </a:bodyPr>
            <a:lstStyle/>
            <a:p>
              <a:pPr algn="ctr"/>
              <a:r>
                <a:rPr lang="fr-CH" sz="2000" dirty="0" smtClean="0"/>
                <a:t>Zone d’exclusion</a:t>
              </a:r>
              <a:br>
                <a:rPr lang="fr-CH" sz="2000" dirty="0" smtClean="0"/>
              </a:br>
              <a:r>
                <a:rPr lang="fr-CH" sz="2000" dirty="0" smtClean="0"/>
                <a:t>avec 20V/m</a:t>
              </a:r>
              <a:endParaRPr lang="fr-CH" sz="2000" dirty="0"/>
            </a:p>
          </p:txBody>
        </p:sp>
      </p:grpSp>
    </p:spTree>
    <p:extLst>
      <p:ext uri="{BB962C8B-B14F-4D97-AF65-F5344CB8AC3E}">
        <p14:creationId xmlns:p14="http://schemas.microsoft.com/office/powerpoint/2010/main" val="16314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par>
                          <p:cTn id="12" fill="hold">
                            <p:stCondLst>
                              <p:cond delay="2500"/>
                            </p:stCondLst>
                            <p:childTnLst>
                              <p:par>
                                <p:cTn id="13" presetID="2" presetClass="entr" presetSubtype="2"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1+#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par>
                          <p:cTn id="46" fill="hold">
                            <p:stCondLst>
                              <p:cond delay="2000"/>
                            </p:stCondLst>
                            <p:childTnLst>
                              <p:par>
                                <p:cTn id="47" presetID="2" presetClass="entr" presetSubtype="1"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0-#ppt_h/2"/>
                                          </p:val>
                                        </p:tav>
                                        <p:tav tm="100000">
                                          <p:val>
                                            <p:strVal val="#ppt_y"/>
                                          </p:val>
                                        </p:tav>
                                      </p:tavLst>
                                    </p:anim>
                                  </p:childTnLst>
                                </p:cTn>
                              </p:par>
                            </p:childTnLst>
                          </p:cTn>
                        </p:par>
                        <p:par>
                          <p:cTn id="51" fill="hold">
                            <p:stCondLst>
                              <p:cond delay="2500"/>
                            </p:stCondLst>
                            <p:childTnLst>
                              <p:par>
                                <p:cTn id="52" presetID="6" presetClass="entr" presetSubtype="16"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circle(in)">
                                      <p:cBhvr>
                                        <p:cTn id="54" dur="2000"/>
                                        <p:tgtEl>
                                          <p:spTgt spid="8"/>
                                        </p:tgtEl>
                                      </p:cBhvr>
                                    </p:animEffect>
                                  </p:childTnLst>
                                </p:cTn>
                              </p:par>
                            </p:childTnLst>
                          </p:cTn>
                        </p:par>
                        <p:par>
                          <p:cTn id="55" fill="hold">
                            <p:stCondLst>
                              <p:cond delay="4500"/>
                            </p:stCondLst>
                            <p:childTnLst>
                              <p:par>
                                <p:cTn id="56" presetID="26" presetClass="entr" presetSubtype="0"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580">
                                          <p:stCondLst>
                                            <p:cond delay="0"/>
                                          </p:stCondLst>
                                        </p:cTn>
                                        <p:tgtEl>
                                          <p:spTgt spid="3"/>
                                        </p:tgtEl>
                                      </p:cBhvr>
                                    </p:animEffect>
                                    <p:anim calcmode="lin" valueType="num">
                                      <p:cBhvr>
                                        <p:cTn id="5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4" dur="26">
                                          <p:stCondLst>
                                            <p:cond delay="650"/>
                                          </p:stCondLst>
                                        </p:cTn>
                                        <p:tgtEl>
                                          <p:spTgt spid="3"/>
                                        </p:tgtEl>
                                      </p:cBhvr>
                                      <p:to x="100000" y="60000"/>
                                    </p:animScale>
                                    <p:animScale>
                                      <p:cBhvr>
                                        <p:cTn id="65" dur="166" decel="50000">
                                          <p:stCondLst>
                                            <p:cond delay="676"/>
                                          </p:stCondLst>
                                        </p:cTn>
                                        <p:tgtEl>
                                          <p:spTgt spid="3"/>
                                        </p:tgtEl>
                                      </p:cBhvr>
                                      <p:to x="100000" y="100000"/>
                                    </p:animScale>
                                    <p:animScale>
                                      <p:cBhvr>
                                        <p:cTn id="66" dur="26">
                                          <p:stCondLst>
                                            <p:cond delay="1312"/>
                                          </p:stCondLst>
                                        </p:cTn>
                                        <p:tgtEl>
                                          <p:spTgt spid="3"/>
                                        </p:tgtEl>
                                      </p:cBhvr>
                                      <p:to x="100000" y="80000"/>
                                    </p:animScale>
                                    <p:animScale>
                                      <p:cBhvr>
                                        <p:cTn id="67" dur="166" decel="50000">
                                          <p:stCondLst>
                                            <p:cond delay="1338"/>
                                          </p:stCondLst>
                                        </p:cTn>
                                        <p:tgtEl>
                                          <p:spTgt spid="3"/>
                                        </p:tgtEl>
                                      </p:cBhvr>
                                      <p:to x="100000" y="100000"/>
                                    </p:animScale>
                                    <p:animScale>
                                      <p:cBhvr>
                                        <p:cTn id="68" dur="26">
                                          <p:stCondLst>
                                            <p:cond delay="1642"/>
                                          </p:stCondLst>
                                        </p:cTn>
                                        <p:tgtEl>
                                          <p:spTgt spid="3"/>
                                        </p:tgtEl>
                                      </p:cBhvr>
                                      <p:to x="100000" y="90000"/>
                                    </p:animScale>
                                    <p:animScale>
                                      <p:cBhvr>
                                        <p:cTn id="69" dur="166" decel="50000">
                                          <p:stCondLst>
                                            <p:cond delay="1668"/>
                                          </p:stCondLst>
                                        </p:cTn>
                                        <p:tgtEl>
                                          <p:spTgt spid="3"/>
                                        </p:tgtEl>
                                      </p:cBhvr>
                                      <p:to x="100000" y="100000"/>
                                    </p:animScale>
                                    <p:animScale>
                                      <p:cBhvr>
                                        <p:cTn id="70" dur="26">
                                          <p:stCondLst>
                                            <p:cond delay="1808"/>
                                          </p:stCondLst>
                                        </p:cTn>
                                        <p:tgtEl>
                                          <p:spTgt spid="3"/>
                                        </p:tgtEl>
                                      </p:cBhvr>
                                      <p:to x="100000" y="95000"/>
                                    </p:animScale>
                                    <p:animScale>
                                      <p:cBhvr>
                                        <p:cTn id="71" dur="166" decel="50000">
                                          <p:stCondLst>
                                            <p:cond delay="1834"/>
                                          </p:stCondLst>
                                        </p:cTn>
                                        <p:tgtEl>
                                          <p:spTgt spid="3"/>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580">
                                          <p:stCondLst>
                                            <p:cond delay="0"/>
                                          </p:stCondLst>
                                        </p:cTn>
                                        <p:tgtEl>
                                          <p:spTgt spid="11"/>
                                        </p:tgtEl>
                                      </p:cBhvr>
                                    </p:animEffect>
                                    <p:anim calcmode="lin" valueType="num">
                                      <p:cBhvr>
                                        <p:cTn id="7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2" dur="26">
                                          <p:stCondLst>
                                            <p:cond delay="650"/>
                                          </p:stCondLst>
                                        </p:cTn>
                                        <p:tgtEl>
                                          <p:spTgt spid="11"/>
                                        </p:tgtEl>
                                      </p:cBhvr>
                                      <p:to x="100000" y="60000"/>
                                    </p:animScale>
                                    <p:animScale>
                                      <p:cBhvr>
                                        <p:cTn id="83" dur="166" decel="50000">
                                          <p:stCondLst>
                                            <p:cond delay="676"/>
                                          </p:stCondLst>
                                        </p:cTn>
                                        <p:tgtEl>
                                          <p:spTgt spid="11"/>
                                        </p:tgtEl>
                                      </p:cBhvr>
                                      <p:to x="100000" y="100000"/>
                                    </p:animScale>
                                    <p:animScale>
                                      <p:cBhvr>
                                        <p:cTn id="84" dur="26">
                                          <p:stCondLst>
                                            <p:cond delay="1312"/>
                                          </p:stCondLst>
                                        </p:cTn>
                                        <p:tgtEl>
                                          <p:spTgt spid="11"/>
                                        </p:tgtEl>
                                      </p:cBhvr>
                                      <p:to x="100000" y="80000"/>
                                    </p:animScale>
                                    <p:animScale>
                                      <p:cBhvr>
                                        <p:cTn id="85" dur="166" decel="50000">
                                          <p:stCondLst>
                                            <p:cond delay="1338"/>
                                          </p:stCondLst>
                                        </p:cTn>
                                        <p:tgtEl>
                                          <p:spTgt spid="11"/>
                                        </p:tgtEl>
                                      </p:cBhvr>
                                      <p:to x="100000" y="100000"/>
                                    </p:animScale>
                                    <p:animScale>
                                      <p:cBhvr>
                                        <p:cTn id="86" dur="26">
                                          <p:stCondLst>
                                            <p:cond delay="1642"/>
                                          </p:stCondLst>
                                        </p:cTn>
                                        <p:tgtEl>
                                          <p:spTgt spid="11"/>
                                        </p:tgtEl>
                                      </p:cBhvr>
                                      <p:to x="100000" y="90000"/>
                                    </p:animScale>
                                    <p:animScale>
                                      <p:cBhvr>
                                        <p:cTn id="87" dur="166" decel="50000">
                                          <p:stCondLst>
                                            <p:cond delay="1668"/>
                                          </p:stCondLst>
                                        </p:cTn>
                                        <p:tgtEl>
                                          <p:spTgt spid="11"/>
                                        </p:tgtEl>
                                      </p:cBhvr>
                                      <p:to x="100000" y="100000"/>
                                    </p:animScale>
                                    <p:animScale>
                                      <p:cBhvr>
                                        <p:cTn id="88" dur="26">
                                          <p:stCondLst>
                                            <p:cond delay="1808"/>
                                          </p:stCondLst>
                                        </p:cTn>
                                        <p:tgtEl>
                                          <p:spTgt spid="11"/>
                                        </p:tgtEl>
                                      </p:cBhvr>
                                      <p:to x="100000" y="95000"/>
                                    </p:animScale>
                                    <p:animScale>
                                      <p:cBhvr>
                                        <p:cTn id="89" dur="166" decel="50000">
                                          <p:stCondLst>
                                            <p:cond delay="1834"/>
                                          </p:stCondLst>
                                        </p:cTn>
                                        <p:tgtEl>
                                          <p:spTgt spid="11"/>
                                        </p:tgtEl>
                                      </p:cBhvr>
                                      <p:to x="100000" y="100000"/>
                                    </p:animScale>
                                  </p:childTnLst>
                                </p:cTn>
                              </p:par>
                            </p:childTnLst>
                          </p:cTn>
                        </p:par>
                        <p:par>
                          <p:cTn id="90" fill="hold">
                            <p:stCondLst>
                              <p:cond delay="2000"/>
                            </p:stCondLst>
                            <p:childTnLst>
                              <p:par>
                                <p:cTn id="91" presetID="16" presetClass="entr" presetSubtype="21" fill="hold" grpId="0" nodeType="after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barn(inVertical)">
                                      <p:cBhvr>
                                        <p:cTn id="93" dur="500"/>
                                        <p:tgtEl>
                                          <p:spTgt spid="9"/>
                                        </p:tgtEl>
                                      </p:cBhvr>
                                    </p:animEffect>
                                  </p:childTnLst>
                                </p:cTn>
                              </p:par>
                            </p:childTnLst>
                          </p:cTn>
                        </p:par>
                        <p:par>
                          <p:cTn id="94" fill="hold">
                            <p:stCondLst>
                              <p:cond delay="2500"/>
                            </p:stCondLst>
                            <p:childTnLst>
                              <p:par>
                                <p:cTn id="95" presetID="2" presetClass="entr" presetSubtype="8"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0-#ppt_w/2"/>
                                          </p:val>
                                        </p:tav>
                                        <p:tav tm="100000">
                                          <p:val>
                                            <p:strVal val="#ppt_x"/>
                                          </p:val>
                                        </p:tav>
                                      </p:tavLst>
                                    </p:anim>
                                    <p:anim calcmode="lin" valueType="num">
                                      <p:cBhvr additive="base">
                                        <p:cTn id="9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6" grpId="0" animBg="1"/>
      <p:bldP spid="7" grpId="0" animBg="1"/>
      <p:bldP spid="8" grpId="0" animBg="1"/>
      <p:bldP spid="9" grpId="0" animBg="1"/>
      <p:bldP spid="11"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296400" y="279817"/>
            <a:ext cx="2252134" cy="6186309"/>
          </a:xfrm>
          <a:prstGeom prst="rect">
            <a:avLst/>
          </a:prstGeom>
          <a:noFill/>
        </p:spPr>
        <p:txBody>
          <a:bodyPr wrap="square" rtlCol="0">
            <a:spAutoFit/>
          </a:bodyPr>
          <a:lstStyle/>
          <a:p>
            <a:r>
              <a:rPr lang="fr-CH" dirty="0" smtClean="0"/>
              <a:t>Avec la méthode de calcul préconisée dans les aides à l’exécution publiées par l’OFEV pour les antennes adaptatives, on fait une </a:t>
            </a:r>
            <a:r>
              <a:rPr lang="fr-CH" dirty="0" smtClean="0">
                <a:solidFill>
                  <a:srgbClr val="FF0000"/>
                </a:solidFill>
              </a:rPr>
              <a:t>moyenne sur 6 minutes </a:t>
            </a:r>
            <a:r>
              <a:rPr lang="fr-CH" dirty="0" smtClean="0"/>
              <a:t>des valeurs efficaces, pondérée encore par un </a:t>
            </a:r>
            <a:r>
              <a:rPr lang="fr-CH" dirty="0" smtClean="0">
                <a:solidFill>
                  <a:srgbClr val="FF0000"/>
                </a:solidFill>
              </a:rPr>
              <a:t>facteur 10</a:t>
            </a:r>
            <a:r>
              <a:rPr lang="fr-CH" dirty="0"/>
              <a:t> </a:t>
            </a:r>
            <a:r>
              <a:rPr lang="fr-CH" dirty="0" smtClean="0"/>
              <a:t>(pour antenne 64T64R) ce qui permet d’avoir </a:t>
            </a:r>
            <a:r>
              <a:rPr lang="fr-CH" dirty="0" smtClean="0">
                <a:solidFill>
                  <a:srgbClr val="FF0000"/>
                </a:solidFill>
              </a:rPr>
              <a:t>moins de 6V/m</a:t>
            </a:r>
            <a:r>
              <a:rPr lang="fr-CH" dirty="0" smtClean="0"/>
              <a:t> avec des maxima </a:t>
            </a:r>
            <a:r>
              <a:rPr lang="fr-CH" dirty="0"/>
              <a:t>(&gt;60V/m</a:t>
            </a:r>
            <a:r>
              <a:rPr lang="fr-CH" dirty="0" smtClean="0"/>
              <a:t>) pourtant très élevés comme dans l’exemple ci-contre. Nous ne serons donc pas protégés bien que l’ORNI semblera respectée.</a:t>
            </a:r>
          </a:p>
        </p:txBody>
      </p:sp>
      <p:sp>
        <p:nvSpPr>
          <p:cNvPr id="8" name="ZoneTexte 7"/>
          <p:cNvSpPr txBox="1"/>
          <p:nvPr/>
        </p:nvSpPr>
        <p:spPr>
          <a:xfrm>
            <a:off x="304802" y="237070"/>
            <a:ext cx="8720666" cy="1107996"/>
          </a:xfrm>
          <a:prstGeom prst="rect">
            <a:avLst/>
          </a:prstGeom>
          <a:noFill/>
        </p:spPr>
        <p:txBody>
          <a:bodyPr wrap="square" rtlCol="0">
            <a:spAutoFit/>
          </a:bodyPr>
          <a:lstStyle/>
          <a:p>
            <a:r>
              <a:rPr lang="fr-CH" sz="2400" b="1" dirty="0"/>
              <a:t>Exemple</a:t>
            </a:r>
            <a:r>
              <a:rPr lang="fr-CH" sz="2400" dirty="0"/>
              <a:t> : irradiation en V/m en fonction du temps </a:t>
            </a:r>
            <a:r>
              <a:rPr lang="fr-CH" sz="2400" dirty="0" smtClean="0"/>
              <a:t>(en secondes)</a:t>
            </a:r>
            <a:r>
              <a:rPr lang="fr-CH" sz="2400" dirty="0"/>
              <a:t/>
            </a:r>
            <a:br>
              <a:rPr lang="fr-CH" sz="2400" dirty="0"/>
            </a:br>
            <a:r>
              <a:rPr lang="fr-CH" sz="2400" dirty="0"/>
              <a:t>et valeur efficace moyennée réduite d'un facteur </a:t>
            </a:r>
            <a:r>
              <a:rPr lang="fr-CH" sz="2400" dirty="0" smtClean="0"/>
              <a:t>10 </a:t>
            </a:r>
            <a:r>
              <a:rPr lang="fr-CH" sz="2400" dirty="0"/>
              <a:t>=&gt; </a:t>
            </a:r>
            <a:r>
              <a:rPr lang="fr-CH" sz="2400" dirty="0" smtClean="0"/>
              <a:t>2.83V/m!</a:t>
            </a:r>
            <a:endParaRPr lang="fr-CH" sz="2400" dirty="0"/>
          </a:p>
          <a:p>
            <a:endParaRPr lang="fr-CH" dirty="0"/>
          </a:p>
        </p:txBody>
      </p:sp>
      <p:pic>
        <p:nvPicPr>
          <p:cNvPr id="4" name="Image 3"/>
          <p:cNvPicPr>
            <a:picLocks noChangeAspect="1"/>
          </p:cNvPicPr>
          <p:nvPr/>
        </p:nvPicPr>
        <p:blipFill>
          <a:blip r:embed="rId2"/>
          <a:stretch>
            <a:fillRect/>
          </a:stretch>
        </p:blipFill>
        <p:spPr>
          <a:xfrm>
            <a:off x="413609" y="1111250"/>
            <a:ext cx="8747325" cy="5221817"/>
          </a:xfrm>
          <a:prstGeom prst="rect">
            <a:avLst/>
          </a:prstGeom>
        </p:spPr>
      </p:pic>
      <p:sp>
        <p:nvSpPr>
          <p:cNvPr id="2" name="ZoneTexte 1"/>
          <p:cNvSpPr txBox="1"/>
          <p:nvPr/>
        </p:nvSpPr>
        <p:spPr>
          <a:xfrm>
            <a:off x="3877733" y="4995333"/>
            <a:ext cx="4140200" cy="491067"/>
          </a:xfrm>
          <a:prstGeom prst="rect">
            <a:avLst/>
          </a:prstGeom>
          <a:noFill/>
        </p:spPr>
        <p:txBody>
          <a:bodyPr wrap="square" rtlCol="0">
            <a:spAutoFit/>
          </a:bodyPr>
          <a:lstStyle/>
          <a:p>
            <a:endParaRPr lang="fr-CH"/>
          </a:p>
        </p:txBody>
      </p:sp>
      <p:sp>
        <p:nvSpPr>
          <p:cNvPr id="5" name="ZoneTexte 4"/>
          <p:cNvSpPr txBox="1"/>
          <p:nvPr/>
        </p:nvSpPr>
        <p:spPr>
          <a:xfrm>
            <a:off x="3877733" y="5020733"/>
            <a:ext cx="4783667" cy="400110"/>
          </a:xfrm>
          <a:prstGeom prst="rect">
            <a:avLst/>
          </a:prstGeom>
          <a:noFill/>
        </p:spPr>
        <p:txBody>
          <a:bodyPr wrap="square" rtlCol="0">
            <a:spAutoFit/>
          </a:bodyPr>
          <a:lstStyle/>
          <a:p>
            <a:r>
              <a:rPr lang="fr-CH" sz="2000" dirty="0" smtClean="0">
                <a:solidFill>
                  <a:srgbClr val="FF0000"/>
                </a:solidFill>
              </a:rPr>
              <a:t>= valeur efficace moyennée réduite</a:t>
            </a:r>
            <a:endParaRPr lang="fr-CH" sz="2000" dirty="0">
              <a:solidFill>
                <a:srgbClr val="FF0000"/>
              </a:solidFill>
            </a:endParaRPr>
          </a:p>
        </p:txBody>
      </p:sp>
      <p:sp>
        <p:nvSpPr>
          <p:cNvPr id="7" name="ZoneTexte 6"/>
          <p:cNvSpPr txBox="1"/>
          <p:nvPr/>
        </p:nvSpPr>
        <p:spPr>
          <a:xfrm>
            <a:off x="3073399" y="3080583"/>
            <a:ext cx="4428067" cy="584775"/>
          </a:xfrm>
          <a:prstGeom prst="rect">
            <a:avLst/>
          </a:prstGeom>
          <a:noFill/>
        </p:spPr>
        <p:txBody>
          <a:bodyPr wrap="square" rtlCol="0">
            <a:spAutoFit/>
          </a:bodyPr>
          <a:lstStyle/>
          <a:p>
            <a:r>
              <a:rPr lang="fr-CH" sz="1600" i="1" dirty="0">
                <a:solidFill>
                  <a:srgbClr val="FF0000"/>
                </a:solidFill>
              </a:rPr>
              <a:t>Note : ce diagramme n’est qu’un exemple de calcul pour faciliter la compréhension, non un cas réel !</a:t>
            </a:r>
            <a:endParaRPr lang="fr-CH" sz="1600" dirty="0">
              <a:solidFill>
                <a:srgbClr val="FF0000"/>
              </a:solidFill>
            </a:endParaRPr>
          </a:p>
        </p:txBody>
      </p:sp>
    </p:spTree>
    <p:extLst>
      <p:ext uri="{BB962C8B-B14F-4D97-AF65-F5344CB8AC3E}">
        <p14:creationId xmlns:p14="http://schemas.microsoft.com/office/powerpoint/2010/main" val="19749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52260" y="1238115"/>
            <a:ext cx="7120139" cy="5416868"/>
          </a:xfrm>
          <a:prstGeom prst="rect">
            <a:avLst/>
          </a:prstGeom>
          <a:noFill/>
        </p:spPr>
        <p:txBody>
          <a:bodyPr wrap="square" rtlCol="0">
            <a:spAutoFit/>
          </a:bodyPr>
          <a:lstStyle/>
          <a:p>
            <a:r>
              <a:rPr lang="fr-CH" sz="2600" dirty="0"/>
              <a:t>Plusieurs bandes de fréquences vont entrer en jeu, </a:t>
            </a:r>
            <a:r>
              <a:rPr lang="fr-CH" sz="2600" b="1" dirty="0"/>
              <a:t>en addition à la bande déjà utilisée </a:t>
            </a:r>
            <a:r>
              <a:rPr lang="fr-CH" sz="2600" dirty="0"/>
              <a:t>de 800MHz à 2.6GHz. </a:t>
            </a:r>
            <a:r>
              <a:rPr lang="fr-CH" sz="2600" dirty="0" smtClean="0"/>
              <a:t>Usages non encore complètement définis.</a:t>
            </a:r>
            <a:r>
              <a:rPr lang="fr-CH" sz="2600" dirty="0"/>
              <a:t/>
            </a:r>
            <a:br>
              <a:rPr lang="fr-CH" sz="2600" dirty="0"/>
            </a:br>
            <a:r>
              <a:rPr lang="fr-CH" sz="1600" dirty="0"/>
              <a:t> </a:t>
            </a:r>
          </a:p>
          <a:p>
            <a:pPr marL="285750" indent="-285750">
              <a:buFont typeface="Arial" panose="020B0604020202020204" pitchFamily="34" charset="0"/>
              <a:buChar char="•"/>
            </a:pPr>
            <a:r>
              <a:rPr lang="fr-CH" sz="2600" b="1" dirty="0"/>
              <a:t>Une nouvelle bande de 700 à 900MHz + 1.4GHz</a:t>
            </a:r>
            <a:r>
              <a:rPr lang="fr-CH" sz="2600" dirty="0"/>
              <a:t>, pour objets connectés + téléphonie en intérieur</a:t>
            </a:r>
            <a:br>
              <a:rPr lang="fr-CH" sz="2600" dirty="0"/>
            </a:br>
            <a:r>
              <a:rPr lang="fr-CH" sz="2400" dirty="0"/>
              <a:t>  </a:t>
            </a:r>
            <a:endParaRPr lang="fr-CH" dirty="0"/>
          </a:p>
          <a:p>
            <a:pPr marL="285750" indent="-285750">
              <a:buFont typeface="Arial" panose="020B0604020202020204" pitchFamily="34" charset="0"/>
              <a:buChar char="•"/>
            </a:pPr>
            <a:r>
              <a:rPr lang="fr-CH" sz="2600" b="1" dirty="0"/>
              <a:t>Une nouvelle bande de 3.5GHz à 3.8GHz </a:t>
            </a:r>
            <a:r>
              <a:rPr lang="fr-CH" sz="2600" dirty="0"/>
              <a:t>pour la 5G haut débit «standard» (téléphonie mobile en extérieur + voitures autonomes?)</a:t>
            </a:r>
            <a:br>
              <a:rPr lang="fr-CH" sz="2600" dirty="0"/>
            </a:br>
            <a:r>
              <a:rPr lang="fr-CH" dirty="0"/>
              <a:t> </a:t>
            </a:r>
            <a:r>
              <a:rPr lang="fr-CH" sz="2000" dirty="0"/>
              <a:t> </a:t>
            </a:r>
            <a:endParaRPr lang="fr-CH" dirty="0"/>
          </a:p>
          <a:p>
            <a:pPr marL="285750" indent="-285750">
              <a:buFont typeface="Arial" panose="020B0604020202020204" pitchFamily="34" charset="0"/>
              <a:buChar char="•"/>
            </a:pPr>
            <a:r>
              <a:rPr lang="fr-CH" sz="2600" b="1" dirty="0"/>
              <a:t>Une bande pour l’ultra-haut débit, dans les 26 à 28GHz</a:t>
            </a:r>
            <a:r>
              <a:rPr lang="fr-CH" sz="2600" dirty="0"/>
              <a:t>, et </a:t>
            </a:r>
            <a:r>
              <a:rPr lang="fr-CH" sz="2600" dirty="0" smtClean="0"/>
              <a:t>plus </a:t>
            </a:r>
            <a:r>
              <a:rPr lang="fr-CH" sz="2600" dirty="0"/>
              <a:t>par la </a:t>
            </a:r>
            <a:r>
              <a:rPr lang="fr-CH" sz="2600" dirty="0" smtClean="0"/>
              <a:t>suite (40..60GHz à 300GHz).</a:t>
            </a:r>
            <a:r>
              <a:rPr lang="fr-CH" sz="2600" dirty="0"/>
              <a:t/>
            </a:r>
            <a:br>
              <a:rPr lang="fr-CH" sz="2600" dirty="0"/>
            </a:br>
            <a:r>
              <a:rPr lang="fr-CH" sz="2600" dirty="0"/>
              <a:t>Non allouée en Suisse pour le moment !</a:t>
            </a:r>
          </a:p>
        </p:txBody>
      </p:sp>
      <p:sp>
        <p:nvSpPr>
          <p:cNvPr id="3" name="ZoneTexte 2"/>
          <p:cNvSpPr txBox="1"/>
          <p:nvPr/>
        </p:nvSpPr>
        <p:spPr>
          <a:xfrm>
            <a:off x="643466" y="353393"/>
            <a:ext cx="11116733" cy="707886"/>
          </a:xfrm>
          <a:prstGeom prst="rect">
            <a:avLst/>
          </a:prstGeom>
          <a:noFill/>
        </p:spPr>
        <p:txBody>
          <a:bodyPr wrap="square" rtlCol="0">
            <a:spAutoFit/>
          </a:bodyPr>
          <a:lstStyle/>
          <a:p>
            <a:r>
              <a:rPr lang="fr-CH" sz="4000" dirty="0">
                <a:latin typeface="+mj-lt"/>
              </a:rPr>
              <a:t>Quelles fréquences pour la 5G ?</a:t>
            </a:r>
          </a:p>
        </p:txBody>
      </p:sp>
      <p:pic>
        <p:nvPicPr>
          <p:cNvPr id="1026" name="Picture 2" descr="RÃ©sultat de recherche d'images pour &quot;objets connectÃ©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2640" y="535968"/>
            <a:ext cx="3386667" cy="1961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Ã©sultat de recherche d'images pour &quot;tÃ©lÃ©phone 5G&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2640" y="2639229"/>
            <a:ext cx="3386667" cy="19050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 de recherche d'images pour &quot;5G ultra-haut dÃ©bi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2640" y="4686268"/>
            <a:ext cx="3375025" cy="186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6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p:cTn id="26" dur="500" fill="hold"/>
                                        <p:tgtEl>
                                          <p:spTgt spid="1030"/>
                                        </p:tgtEl>
                                        <p:attrNameLst>
                                          <p:attrName>ppt_w</p:attrName>
                                        </p:attrNameLst>
                                      </p:cBhvr>
                                      <p:tavLst>
                                        <p:tav tm="0">
                                          <p:val>
                                            <p:fltVal val="0"/>
                                          </p:val>
                                        </p:tav>
                                        <p:tav tm="100000">
                                          <p:val>
                                            <p:strVal val="#ppt_w"/>
                                          </p:val>
                                        </p:tav>
                                      </p:tavLst>
                                    </p:anim>
                                    <p:anim calcmode="lin" valueType="num">
                                      <p:cBhvr>
                                        <p:cTn id="27" dur="500" fill="hold"/>
                                        <p:tgtEl>
                                          <p:spTgt spid="1030"/>
                                        </p:tgtEl>
                                        <p:attrNameLst>
                                          <p:attrName>ppt_h</p:attrName>
                                        </p:attrNameLst>
                                      </p:cBhvr>
                                      <p:tavLst>
                                        <p:tav tm="0">
                                          <p:val>
                                            <p:fltVal val="0"/>
                                          </p:val>
                                        </p:tav>
                                        <p:tav tm="100000">
                                          <p:val>
                                            <p:strVal val="#ppt_h"/>
                                          </p:val>
                                        </p:tav>
                                      </p:tavLst>
                                    </p:anim>
                                    <p:animEffect transition="in" filter="fade">
                                      <p:cBhvr>
                                        <p:cTn id="28" dur="5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58285" y="270940"/>
            <a:ext cx="10509248" cy="646331"/>
          </a:xfrm>
          <a:prstGeom prst="rect">
            <a:avLst/>
          </a:prstGeom>
          <a:noFill/>
        </p:spPr>
        <p:txBody>
          <a:bodyPr wrap="square" rtlCol="0">
            <a:spAutoFit/>
          </a:bodyPr>
          <a:lstStyle/>
          <a:p>
            <a:r>
              <a:rPr lang="fr-CH" sz="3600" dirty="0" smtClean="0"/>
              <a:t>Antennes adaptatives 5G, quel est le problème ?</a:t>
            </a:r>
            <a:endParaRPr lang="fr-CH" sz="3600" dirty="0"/>
          </a:p>
        </p:txBody>
      </p:sp>
      <p:sp>
        <p:nvSpPr>
          <p:cNvPr id="4" name="ZoneTexte 3"/>
          <p:cNvSpPr txBox="1"/>
          <p:nvPr/>
        </p:nvSpPr>
        <p:spPr>
          <a:xfrm>
            <a:off x="658285" y="778930"/>
            <a:ext cx="10991848" cy="369332"/>
          </a:xfrm>
          <a:prstGeom prst="rect">
            <a:avLst/>
          </a:prstGeom>
          <a:noFill/>
        </p:spPr>
        <p:txBody>
          <a:bodyPr wrap="square" rtlCol="0">
            <a:spAutoFit/>
          </a:bodyPr>
          <a:lstStyle/>
          <a:p>
            <a:pPr fontAlgn="auto"/>
            <a:r>
              <a:rPr lang="fr-CH" dirty="0" smtClean="0"/>
              <a:t>[infos : </a:t>
            </a:r>
            <a:r>
              <a:rPr lang="fr-CH" dirty="0">
                <a:solidFill>
                  <a:srgbClr val="FF0000"/>
                </a:solidFill>
                <a:hlinkClick r:id="rId2"/>
              </a:rPr>
              <a:t>https://</a:t>
            </a:r>
            <a:r>
              <a:rPr lang="fr-CH" dirty="0" smtClean="0">
                <a:solidFill>
                  <a:srgbClr val="FF0000"/>
                </a:solidFill>
                <a:hlinkClick r:id="rId2"/>
              </a:rPr>
              <a:t>www.stop5g.ch/5g-et-antennes-adaptatives</a:t>
            </a:r>
            <a:r>
              <a:rPr lang="fr-CH" dirty="0" smtClean="0"/>
              <a:t>]</a:t>
            </a:r>
            <a:endParaRPr lang="fr-CH" sz="1600" dirty="0"/>
          </a:p>
        </p:txBody>
      </p:sp>
      <p:sp>
        <p:nvSpPr>
          <p:cNvPr id="5" name="ZoneTexte 4"/>
          <p:cNvSpPr txBox="1"/>
          <p:nvPr/>
        </p:nvSpPr>
        <p:spPr>
          <a:xfrm>
            <a:off x="8897298" y="1219828"/>
            <a:ext cx="2837501" cy="5355312"/>
          </a:xfrm>
          <a:prstGeom prst="rect">
            <a:avLst/>
          </a:prstGeom>
          <a:noFill/>
        </p:spPr>
        <p:txBody>
          <a:bodyPr wrap="square" rtlCol="0">
            <a:spAutoFit/>
          </a:bodyPr>
          <a:lstStyle/>
          <a:p>
            <a:r>
              <a:rPr lang="fr-CH" dirty="0" smtClean="0"/>
              <a:t>On voit que plus le faisceau est étroit, plus l’intensité peut être forte. Il faudra être très loin de l’antenne pour ne plus être dans la zone bleu ou verte. Avec une antenne classique, en étant assez loin l’intensité ne sera jamais forte. </a:t>
            </a:r>
            <a:br>
              <a:rPr lang="fr-CH" dirty="0" smtClean="0"/>
            </a:br>
            <a:r>
              <a:rPr lang="fr-CH" dirty="0" smtClean="0"/>
              <a:t>Aucune </a:t>
            </a:r>
            <a:r>
              <a:rPr lang="fr-CH" dirty="0"/>
              <a:t>information exacte ne filtre sur la </a:t>
            </a:r>
            <a:r>
              <a:rPr lang="fr-CH" b="1" dirty="0"/>
              <a:t>largeur d’un tel </a:t>
            </a:r>
            <a:r>
              <a:rPr lang="fr-CH" b="1" dirty="0" smtClean="0"/>
              <a:t>faisceau. </a:t>
            </a:r>
          </a:p>
          <a:p>
            <a:r>
              <a:rPr lang="fr-CH" dirty="0" smtClean="0"/>
              <a:t>Le faisceau d’une antenne 64T64R ne peut pas être étroit comme sur l’image s’il y a beaucoup d’appareils connectés car il faudra des faisceaux multiples simultanément.</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85" y="1082120"/>
            <a:ext cx="8143875" cy="5600700"/>
          </a:xfrm>
          <a:prstGeom prst="rect">
            <a:avLst/>
          </a:prstGeom>
        </p:spPr>
      </p:pic>
      <p:sp>
        <p:nvSpPr>
          <p:cNvPr id="9" name="ZoneTexte 8"/>
          <p:cNvSpPr txBox="1"/>
          <p:nvPr/>
        </p:nvSpPr>
        <p:spPr>
          <a:xfrm>
            <a:off x="778107" y="3967639"/>
            <a:ext cx="4030960" cy="2585323"/>
          </a:xfrm>
          <a:prstGeom prst="rect">
            <a:avLst/>
          </a:prstGeom>
          <a:noFill/>
        </p:spPr>
        <p:txBody>
          <a:bodyPr wrap="square" rtlCol="0">
            <a:spAutoFit/>
          </a:bodyPr>
          <a:lstStyle/>
          <a:p>
            <a:r>
              <a:rPr lang="fr-CH" b="1" dirty="0" smtClean="0"/>
              <a:t>Au-dessus</a:t>
            </a:r>
            <a:r>
              <a:rPr lang="fr-CH" dirty="0" smtClean="0"/>
              <a:t> : antenne classique, l’émission n’est pas concentrée à un endroit.</a:t>
            </a:r>
          </a:p>
          <a:p>
            <a:r>
              <a:rPr lang="fr-CH" b="1" dirty="0" smtClean="0"/>
              <a:t>A droite en haut </a:t>
            </a:r>
            <a:r>
              <a:rPr lang="fr-CH" dirty="0" smtClean="0"/>
              <a:t>: antenne adaptative à 8 éléments (8T8R), faisceau de largeur moyenne, intensité plus forte sur l’utilisateur. </a:t>
            </a:r>
          </a:p>
          <a:p>
            <a:r>
              <a:rPr lang="fr-CH" b="1" dirty="0" smtClean="0"/>
              <a:t>A droite en bas</a:t>
            </a:r>
            <a:r>
              <a:rPr lang="fr-CH" dirty="0" smtClean="0"/>
              <a:t> : antenne adaptative à 64 éléments (64T64R), faisceau très étroit, intensité très forte sur l’utilisateur.</a:t>
            </a:r>
          </a:p>
        </p:txBody>
      </p:sp>
      <p:sp>
        <p:nvSpPr>
          <p:cNvPr id="10" name="ZoneTexte 9"/>
          <p:cNvSpPr txBox="1"/>
          <p:nvPr/>
        </p:nvSpPr>
        <p:spPr>
          <a:xfrm>
            <a:off x="5148072" y="1313111"/>
            <a:ext cx="2770631" cy="430887"/>
          </a:xfrm>
          <a:prstGeom prst="rect">
            <a:avLst/>
          </a:prstGeom>
          <a:noFill/>
        </p:spPr>
        <p:txBody>
          <a:bodyPr wrap="square" rtlCol="0">
            <a:spAutoFit/>
          </a:bodyPr>
          <a:lstStyle/>
          <a:p>
            <a:r>
              <a:rPr lang="fr-CH" sz="2100" dirty="0" smtClean="0">
                <a:solidFill>
                  <a:srgbClr val="FF0000"/>
                </a:solidFill>
              </a:rPr>
              <a:t>Facteur de réduction 4</a:t>
            </a:r>
            <a:endParaRPr lang="fr-CH" sz="2100" dirty="0">
              <a:solidFill>
                <a:srgbClr val="FF0000"/>
              </a:solidFill>
            </a:endParaRPr>
          </a:p>
        </p:txBody>
      </p:sp>
      <p:sp>
        <p:nvSpPr>
          <p:cNvPr id="11" name="ZoneTexte 10"/>
          <p:cNvSpPr txBox="1"/>
          <p:nvPr/>
        </p:nvSpPr>
        <p:spPr>
          <a:xfrm>
            <a:off x="5148072" y="4077481"/>
            <a:ext cx="2926080" cy="430887"/>
          </a:xfrm>
          <a:prstGeom prst="rect">
            <a:avLst/>
          </a:prstGeom>
          <a:noFill/>
        </p:spPr>
        <p:txBody>
          <a:bodyPr wrap="square" rtlCol="0">
            <a:spAutoFit/>
          </a:bodyPr>
          <a:lstStyle/>
          <a:p>
            <a:r>
              <a:rPr lang="fr-CH" sz="2100" dirty="0" smtClean="0">
                <a:solidFill>
                  <a:srgbClr val="FF0000"/>
                </a:solidFill>
              </a:rPr>
              <a:t>Facteur de réduction 10</a:t>
            </a:r>
            <a:endParaRPr lang="fr-CH" sz="2100" dirty="0">
              <a:solidFill>
                <a:srgbClr val="FF0000"/>
              </a:solidFill>
            </a:endParaRPr>
          </a:p>
        </p:txBody>
      </p:sp>
      <p:sp>
        <p:nvSpPr>
          <p:cNvPr id="12" name="ZoneTexte 11"/>
          <p:cNvSpPr txBox="1"/>
          <p:nvPr/>
        </p:nvSpPr>
        <p:spPr>
          <a:xfrm>
            <a:off x="1030224" y="1319207"/>
            <a:ext cx="2770631" cy="430887"/>
          </a:xfrm>
          <a:prstGeom prst="rect">
            <a:avLst/>
          </a:prstGeom>
          <a:noFill/>
        </p:spPr>
        <p:txBody>
          <a:bodyPr wrap="square" rtlCol="0">
            <a:spAutoFit/>
          </a:bodyPr>
          <a:lstStyle/>
          <a:p>
            <a:r>
              <a:rPr lang="fr-CH" sz="2100" dirty="0" smtClean="0">
                <a:solidFill>
                  <a:srgbClr val="FF0000"/>
                </a:solidFill>
              </a:rPr>
              <a:t>Facteur de réduction 1</a:t>
            </a:r>
            <a:endParaRPr lang="fr-CH" sz="2100" dirty="0">
              <a:solidFill>
                <a:srgbClr val="FF0000"/>
              </a:solidFill>
            </a:endParaRPr>
          </a:p>
        </p:txBody>
      </p:sp>
    </p:spTree>
    <p:extLst>
      <p:ext uri="{BB962C8B-B14F-4D97-AF65-F5344CB8AC3E}">
        <p14:creationId xmlns:p14="http://schemas.microsoft.com/office/powerpoint/2010/main" val="18123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3)">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58285" y="270940"/>
            <a:ext cx="10509248" cy="646331"/>
          </a:xfrm>
          <a:prstGeom prst="rect">
            <a:avLst/>
          </a:prstGeom>
          <a:noFill/>
        </p:spPr>
        <p:txBody>
          <a:bodyPr wrap="square" rtlCol="0">
            <a:spAutoFit/>
          </a:bodyPr>
          <a:lstStyle/>
          <a:p>
            <a:r>
              <a:rPr lang="fr-CH" sz="3600" dirty="0" smtClean="0"/>
              <a:t>Antennes adaptatives et facteur de réduction</a:t>
            </a:r>
            <a:endParaRPr lang="fr-CH" sz="3600" dirty="0"/>
          </a:p>
        </p:txBody>
      </p:sp>
      <p:sp>
        <p:nvSpPr>
          <p:cNvPr id="4" name="ZoneTexte 3"/>
          <p:cNvSpPr txBox="1"/>
          <p:nvPr/>
        </p:nvSpPr>
        <p:spPr>
          <a:xfrm>
            <a:off x="658285" y="965197"/>
            <a:ext cx="10991848" cy="830997"/>
          </a:xfrm>
          <a:prstGeom prst="rect">
            <a:avLst/>
          </a:prstGeom>
          <a:noFill/>
        </p:spPr>
        <p:txBody>
          <a:bodyPr wrap="square" rtlCol="0">
            <a:spAutoFit/>
          </a:bodyPr>
          <a:lstStyle/>
          <a:p>
            <a:pPr fontAlgn="auto"/>
            <a:r>
              <a:rPr lang="fr-CH" sz="2400" b="1" dirty="0" smtClean="0">
                <a:solidFill>
                  <a:srgbClr val="FF0000"/>
                </a:solidFill>
              </a:rPr>
              <a:t>Un facteur de réduction sera appliqué sur les antennes 5G</a:t>
            </a:r>
            <a:br>
              <a:rPr lang="fr-CH" sz="2400" b="1" dirty="0" smtClean="0">
                <a:solidFill>
                  <a:srgbClr val="FF0000"/>
                </a:solidFill>
              </a:rPr>
            </a:br>
            <a:r>
              <a:rPr lang="fr-CH" sz="2400" dirty="0" smtClean="0"/>
              <a:t>[infos : </a:t>
            </a:r>
            <a:r>
              <a:rPr lang="fr-CH" sz="2400" dirty="0">
                <a:solidFill>
                  <a:srgbClr val="FF0000"/>
                </a:solidFill>
                <a:hlinkClick r:id="rId2"/>
              </a:rPr>
              <a:t>https://</a:t>
            </a:r>
            <a:r>
              <a:rPr lang="fr-CH" sz="2400" dirty="0" smtClean="0">
                <a:solidFill>
                  <a:srgbClr val="FF0000"/>
                </a:solidFill>
                <a:hlinkClick r:id="rId2"/>
              </a:rPr>
              <a:t>www.stop5g.ch/5g-facteur-de-reduction</a:t>
            </a:r>
            <a:r>
              <a:rPr lang="fr-CH" sz="2400" dirty="0" smtClean="0"/>
              <a:t>]</a:t>
            </a:r>
            <a:endParaRPr lang="fr-CH" sz="2000" dirty="0"/>
          </a:p>
        </p:txBody>
      </p:sp>
      <p:sp>
        <p:nvSpPr>
          <p:cNvPr id="5" name="ZoneTexte 4"/>
          <p:cNvSpPr txBox="1"/>
          <p:nvPr/>
        </p:nvSpPr>
        <p:spPr>
          <a:xfrm>
            <a:off x="9287106" y="1380695"/>
            <a:ext cx="2490366" cy="4801314"/>
          </a:xfrm>
          <a:prstGeom prst="rect">
            <a:avLst/>
          </a:prstGeom>
          <a:noFill/>
        </p:spPr>
        <p:txBody>
          <a:bodyPr wrap="square" rtlCol="0">
            <a:spAutoFit/>
          </a:bodyPr>
          <a:lstStyle/>
          <a:p>
            <a:r>
              <a:rPr lang="fr-CH" dirty="0" smtClean="0"/>
              <a:t>Comme les antennes adaptatives envoient des </a:t>
            </a:r>
            <a:r>
              <a:rPr lang="fr-CH" b="1" dirty="0" smtClean="0"/>
              <a:t>faisceaux dirigés </a:t>
            </a:r>
            <a:r>
              <a:rPr lang="fr-CH" dirty="0" smtClean="0"/>
              <a:t>uniquement sur les appareils connectés, un </a:t>
            </a:r>
            <a:r>
              <a:rPr lang="fr-CH" b="1" dirty="0" smtClean="0"/>
              <a:t>facteur de réduction </a:t>
            </a:r>
            <a:r>
              <a:rPr lang="fr-CH" dirty="0" smtClean="0"/>
              <a:t>est appliqué pour tenir de cela. Une antenne à 64 éléments verra ainsi sa puissance </a:t>
            </a:r>
            <a:r>
              <a:rPr lang="fr-CH" b="1" dirty="0" smtClean="0"/>
              <a:t>sous-estimée</a:t>
            </a:r>
            <a:r>
              <a:rPr lang="fr-CH" dirty="0" smtClean="0"/>
              <a:t> d’un </a:t>
            </a:r>
            <a:r>
              <a:rPr lang="fr-CH" b="1" dirty="0" smtClean="0"/>
              <a:t>facteur 10</a:t>
            </a:r>
            <a:r>
              <a:rPr lang="fr-CH" dirty="0" smtClean="0"/>
              <a:t>. De plus, une </a:t>
            </a:r>
            <a:r>
              <a:rPr lang="fr-CH" b="1" dirty="0" smtClean="0"/>
              <a:t>moyenne des intensités </a:t>
            </a:r>
            <a:r>
              <a:rPr lang="fr-CH" dirty="0" smtClean="0"/>
              <a:t>sera effectuée sur </a:t>
            </a:r>
            <a:r>
              <a:rPr lang="fr-CH" b="1" dirty="0" smtClean="0"/>
              <a:t>6 minutes</a:t>
            </a:r>
            <a:r>
              <a:rPr lang="fr-CH" dirty="0" smtClean="0"/>
              <a:t>, ce qui autorise des «pics» </a:t>
            </a:r>
            <a:r>
              <a:rPr lang="fr-CH" b="1" dirty="0" smtClean="0"/>
              <a:t>très élevés</a:t>
            </a:r>
            <a:r>
              <a:rPr lang="fr-CH" dirty="0" smtClean="0"/>
              <a:t> qui ont des </a:t>
            </a:r>
            <a:r>
              <a:rPr lang="fr-CH" b="1" dirty="0" smtClean="0"/>
              <a:t>effets biologiques notables</a:t>
            </a:r>
            <a:r>
              <a:rPr lang="fr-CH" dirty="0" smtClean="0"/>
              <a:t>.</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85" y="1844120"/>
            <a:ext cx="8628821" cy="4395814"/>
          </a:xfrm>
          <a:prstGeom prst="rect">
            <a:avLst/>
          </a:prstGeom>
        </p:spPr>
      </p:pic>
    </p:spTree>
    <p:extLst>
      <p:ext uri="{BB962C8B-B14F-4D97-AF65-F5344CB8AC3E}">
        <p14:creationId xmlns:p14="http://schemas.microsoft.com/office/powerpoint/2010/main" val="114227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58284" y="270940"/>
            <a:ext cx="10797115" cy="646331"/>
          </a:xfrm>
          <a:prstGeom prst="rect">
            <a:avLst/>
          </a:prstGeom>
          <a:noFill/>
        </p:spPr>
        <p:txBody>
          <a:bodyPr wrap="square" rtlCol="0">
            <a:spAutoFit/>
          </a:bodyPr>
          <a:lstStyle/>
          <a:p>
            <a:r>
              <a:rPr lang="fr-CH" sz="3600" dirty="0" smtClean="0"/>
              <a:t>Antennes adaptatives et intensité maximale d’</a:t>
            </a:r>
            <a:r>
              <a:rPr lang="fr-CH" sz="3600" dirty="0" err="1" smtClean="0"/>
              <a:t>immission</a:t>
            </a:r>
            <a:endParaRPr lang="fr-CH" sz="3600" dirty="0"/>
          </a:p>
        </p:txBody>
      </p:sp>
      <p:sp>
        <p:nvSpPr>
          <p:cNvPr id="4" name="ZoneTexte 3"/>
          <p:cNvSpPr txBox="1"/>
          <p:nvPr/>
        </p:nvSpPr>
        <p:spPr>
          <a:xfrm>
            <a:off x="658285" y="965197"/>
            <a:ext cx="10991848" cy="830997"/>
          </a:xfrm>
          <a:prstGeom prst="rect">
            <a:avLst/>
          </a:prstGeom>
          <a:noFill/>
        </p:spPr>
        <p:txBody>
          <a:bodyPr wrap="square" rtlCol="0">
            <a:spAutoFit/>
          </a:bodyPr>
          <a:lstStyle/>
          <a:p>
            <a:pPr fontAlgn="auto"/>
            <a:r>
              <a:rPr lang="fr-CH" sz="2400" b="1" dirty="0" smtClean="0">
                <a:solidFill>
                  <a:srgbClr val="FF0000"/>
                </a:solidFill>
              </a:rPr>
              <a:t>Avec la conjonction de plusieurs faisceaux, l’</a:t>
            </a:r>
            <a:r>
              <a:rPr lang="fr-CH" sz="2400" b="1" dirty="0" err="1" smtClean="0">
                <a:solidFill>
                  <a:srgbClr val="FF0000"/>
                </a:solidFill>
              </a:rPr>
              <a:t>immission</a:t>
            </a:r>
            <a:r>
              <a:rPr lang="fr-CH" sz="2400" b="1" dirty="0" smtClean="0">
                <a:solidFill>
                  <a:srgbClr val="FF0000"/>
                </a:solidFill>
              </a:rPr>
              <a:t> atteindra des valeurs élevées</a:t>
            </a:r>
            <a:br>
              <a:rPr lang="fr-CH" sz="2400" b="1" dirty="0" smtClean="0">
                <a:solidFill>
                  <a:srgbClr val="FF0000"/>
                </a:solidFill>
              </a:rPr>
            </a:br>
            <a:r>
              <a:rPr lang="fr-CH" sz="2400" dirty="0" smtClean="0"/>
              <a:t>[infos : </a:t>
            </a:r>
            <a:r>
              <a:rPr lang="fr-CH" sz="2400" dirty="0">
                <a:solidFill>
                  <a:srgbClr val="FF0000"/>
                </a:solidFill>
                <a:hlinkClick r:id="rId2"/>
              </a:rPr>
              <a:t>https://</a:t>
            </a:r>
            <a:r>
              <a:rPr lang="fr-CH" sz="2400" dirty="0" smtClean="0">
                <a:solidFill>
                  <a:srgbClr val="FF0000"/>
                </a:solidFill>
                <a:hlinkClick r:id="rId2"/>
              </a:rPr>
              <a:t>www.stop5g.ch/5g-facteur-de-reduction</a:t>
            </a:r>
            <a:r>
              <a:rPr lang="fr-CH" sz="2400" dirty="0" smtClean="0"/>
              <a:t>]</a:t>
            </a:r>
            <a:endParaRPr lang="fr-CH" sz="2000" dirty="0"/>
          </a:p>
        </p:txBody>
      </p:sp>
      <p:sp>
        <p:nvSpPr>
          <p:cNvPr id="5" name="ZoneTexte 4"/>
          <p:cNvSpPr txBox="1"/>
          <p:nvPr/>
        </p:nvSpPr>
        <p:spPr>
          <a:xfrm>
            <a:off x="9174747" y="1474460"/>
            <a:ext cx="2633133" cy="4801314"/>
          </a:xfrm>
          <a:prstGeom prst="rect">
            <a:avLst/>
          </a:prstGeom>
          <a:noFill/>
        </p:spPr>
        <p:txBody>
          <a:bodyPr wrap="square" rtlCol="0">
            <a:spAutoFit/>
          </a:bodyPr>
          <a:lstStyle/>
          <a:p>
            <a:r>
              <a:rPr lang="fr-CH" dirty="0"/>
              <a:t>Ceci n'est pas un cas théorique car il est rendu probable par l'usage hélas de plus en plus répandu car poussé par les opérateurs, d'appareils "</a:t>
            </a:r>
            <a:r>
              <a:rPr lang="fr-CH" b="1" dirty="0"/>
              <a:t>internet boosters</a:t>
            </a:r>
            <a:r>
              <a:rPr lang="fr-CH" dirty="0"/>
              <a:t>" sans fil, ou de </a:t>
            </a:r>
            <a:r>
              <a:rPr lang="fr-CH" dirty="0" smtClean="0"/>
              <a:t>personnes </a:t>
            </a:r>
            <a:r>
              <a:rPr lang="fr-CH" b="1" dirty="0" smtClean="0"/>
              <a:t>utilisant </a:t>
            </a:r>
            <a:r>
              <a:rPr lang="fr-CH" b="1" dirty="0"/>
              <a:t>leur mobile 5G pour accéder à internet</a:t>
            </a:r>
            <a:r>
              <a:rPr lang="fr-CH" dirty="0"/>
              <a:t>, et qui </a:t>
            </a:r>
            <a:r>
              <a:rPr lang="fr-CH" b="1" dirty="0"/>
              <a:t>chargeront en permanence le réseau mobile</a:t>
            </a:r>
            <a:r>
              <a:rPr lang="fr-CH" dirty="0"/>
              <a:t>. Les faisceaux 5G seront dans ce cas </a:t>
            </a:r>
            <a:r>
              <a:rPr lang="fr-CH" b="1" dirty="0"/>
              <a:t>sinon permanents, du moins très fréquents</a:t>
            </a:r>
            <a:r>
              <a:rPr lang="fr-CH" dirty="0"/>
              <a:t> dans la même </a:t>
            </a:r>
            <a:r>
              <a:rPr lang="fr-CH" dirty="0" smtClean="0"/>
              <a:t>direction</a:t>
            </a:r>
            <a:r>
              <a:rPr lang="fr-CH" dirty="0"/>
              <a:t>.</a:t>
            </a:r>
            <a:endParaRPr lang="fr-CH" dirty="0" smtClean="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87" y="2024794"/>
            <a:ext cx="8725430" cy="4352369"/>
          </a:xfrm>
          <a:prstGeom prst="rect">
            <a:avLst/>
          </a:prstGeom>
        </p:spPr>
      </p:pic>
    </p:spTree>
    <p:extLst>
      <p:ext uri="{BB962C8B-B14F-4D97-AF65-F5344CB8AC3E}">
        <p14:creationId xmlns:p14="http://schemas.microsoft.com/office/powerpoint/2010/main" val="24074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45394" y="135472"/>
            <a:ext cx="10797115" cy="646331"/>
          </a:xfrm>
          <a:prstGeom prst="rect">
            <a:avLst/>
          </a:prstGeom>
          <a:noFill/>
        </p:spPr>
        <p:txBody>
          <a:bodyPr wrap="square" rtlCol="0">
            <a:spAutoFit/>
          </a:bodyPr>
          <a:lstStyle/>
          <a:p>
            <a:r>
              <a:rPr lang="fr-CH" sz="3600" dirty="0" smtClean="0"/>
              <a:t>Comment identifier une antenne adaptative dans la doc?</a:t>
            </a:r>
            <a:endParaRPr lang="fr-CH" sz="3600" dirty="0"/>
          </a:p>
        </p:txBody>
      </p:sp>
      <p:sp>
        <p:nvSpPr>
          <p:cNvPr id="5" name="ZoneTexte 4"/>
          <p:cNvSpPr txBox="1"/>
          <p:nvPr/>
        </p:nvSpPr>
        <p:spPr>
          <a:xfrm>
            <a:off x="10030176" y="805590"/>
            <a:ext cx="1896534" cy="5355312"/>
          </a:xfrm>
          <a:prstGeom prst="rect">
            <a:avLst/>
          </a:prstGeom>
          <a:noFill/>
        </p:spPr>
        <p:txBody>
          <a:bodyPr wrap="square" rtlCol="0">
            <a:spAutoFit/>
          </a:bodyPr>
          <a:lstStyle/>
          <a:p>
            <a:r>
              <a:rPr lang="fr-CH" dirty="0" smtClean="0"/>
              <a:t>Les nouvelles fréquences 3500 à 3800MHz sont caractéristiques de la 5G. </a:t>
            </a:r>
            <a:br>
              <a:rPr lang="fr-CH" dirty="0" smtClean="0"/>
            </a:br>
            <a:r>
              <a:rPr lang="fr-CH" dirty="0" smtClean="0"/>
              <a:t>Les antennes adaptatives ont en principe au moins une ligne de plus donnant le nombre de «</a:t>
            </a:r>
            <a:r>
              <a:rPr lang="fr-CH" b="1" dirty="0" err="1" smtClean="0">
                <a:solidFill>
                  <a:srgbClr val="FF0000"/>
                </a:solidFill>
              </a:rPr>
              <a:t>sub-arrays</a:t>
            </a:r>
            <a:r>
              <a:rPr lang="fr-CH" dirty="0" smtClean="0"/>
              <a:t>», et éventuellement une ligne disant «mode adaptatif»</a:t>
            </a:r>
            <a:br>
              <a:rPr lang="fr-CH" dirty="0" smtClean="0"/>
            </a:br>
            <a:r>
              <a:rPr lang="fr-CH" dirty="0" smtClean="0"/>
              <a:t>oui/non mais cela n’est pas toujours donné sur la fiche technique.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93" y="640396"/>
            <a:ext cx="9596438" cy="6079968"/>
          </a:xfrm>
          <a:prstGeom prst="rect">
            <a:avLst/>
          </a:prstGeom>
        </p:spPr>
      </p:pic>
      <p:sp>
        <p:nvSpPr>
          <p:cNvPr id="7" name="Rectangle 6"/>
          <p:cNvSpPr/>
          <p:nvPr/>
        </p:nvSpPr>
        <p:spPr>
          <a:xfrm>
            <a:off x="9668930" y="657329"/>
            <a:ext cx="245534" cy="27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3325254" y="6038313"/>
            <a:ext cx="2511100" cy="4640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ZoneTexte 8"/>
          <p:cNvSpPr txBox="1"/>
          <p:nvPr/>
        </p:nvSpPr>
        <p:spPr>
          <a:xfrm>
            <a:off x="5373510" y="6041013"/>
            <a:ext cx="462844" cy="461665"/>
          </a:xfrm>
          <a:prstGeom prst="rect">
            <a:avLst/>
          </a:prstGeom>
          <a:noFill/>
        </p:spPr>
        <p:txBody>
          <a:bodyPr wrap="square" rtlCol="0">
            <a:spAutoFit/>
          </a:bodyPr>
          <a:lstStyle/>
          <a:p>
            <a:r>
              <a:rPr lang="fr-CH" sz="2400" b="1" dirty="0" smtClean="0">
                <a:solidFill>
                  <a:srgbClr val="FF0000"/>
                </a:solidFill>
              </a:rPr>
              <a:t>?</a:t>
            </a:r>
            <a:endParaRPr lang="fr-CH" b="1" dirty="0">
              <a:solidFill>
                <a:srgbClr val="FF0000"/>
              </a:solidFill>
            </a:endParaRPr>
          </a:p>
        </p:txBody>
      </p:sp>
      <p:sp>
        <p:nvSpPr>
          <p:cNvPr id="10" name="Flèche gauche 9"/>
          <p:cNvSpPr/>
          <p:nvPr/>
        </p:nvSpPr>
        <p:spPr>
          <a:xfrm rot="1184392">
            <a:off x="7314959" y="3301935"/>
            <a:ext cx="2865613" cy="38382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6174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2000" fill="hold"/>
                                        <p:tgtEl>
                                          <p:spTgt spid="9"/>
                                        </p:tgtEl>
                                        <p:attrNameLst>
                                          <p:attrName>ppt_x</p:attrName>
                                        </p:attrNameLst>
                                      </p:cBhvr>
                                      <p:tavLst>
                                        <p:tav tm="0">
                                          <p:val>
                                            <p:strVal val="#ppt_x"/>
                                          </p:val>
                                        </p:tav>
                                        <p:tav tm="100000">
                                          <p:val>
                                            <p:strVal val="#ppt_x"/>
                                          </p:val>
                                        </p:tav>
                                      </p:tavLst>
                                    </p:anim>
                                    <p:anim calcmode="lin" valueType="num">
                                      <p:cBhvr additive="base">
                                        <p:cTn id="41"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6222" y="365125"/>
            <a:ext cx="10515600" cy="777875"/>
          </a:xfrm>
        </p:spPr>
        <p:txBody>
          <a:bodyPr/>
          <a:lstStyle/>
          <a:p>
            <a:r>
              <a:rPr lang="fr-CH" dirty="0"/>
              <a:t>Désinformation </a:t>
            </a:r>
            <a:r>
              <a:rPr lang="fr-CH" dirty="0" smtClean="0"/>
              <a:t>et … </a:t>
            </a:r>
            <a:r>
              <a:rPr lang="fr-CH" dirty="0" err="1" smtClean="0"/>
              <a:t>réinformation</a:t>
            </a:r>
            <a:r>
              <a:rPr lang="fr-CH" dirty="0" smtClean="0"/>
              <a:t> </a:t>
            </a:r>
            <a:r>
              <a:rPr lang="fr-CH" dirty="0" smtClean="0">
                <a:solidFill>
                  <a:srgbClr val="FF0000"/>
                </a:solidFill>
                <a:sym typeface="Wingdings" panose="05000000000000000000" pitchFamily="2" charset="2"/>
              </a:rPr>
              <a:t></a:t>
            </a:r>
            <a:endParaRPr lang="fr-CH" dirty="0">
              <a:solidFill>
                <a:srgbClr val="FF0000"/>
              </a:solidFill>
            </a:endParaRPr>
          </a:p>
        </p:txBody>
      </p:sp>
      <p:sp>
        <p:nvSpPr>
          <p:cNvPr id="6" name="Rectangle 5"/>
          <p:cNvSpPr/>
          <p:nvPr/>
        </p:nvSpPr>
        <p:spPr>
          <a:xfrm>
            <a:off x="838200" y="1234912"/>
            <a:ext cx="6417733" cy="20313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a:spAutoFit/>
          </a:bodyPr>
          <a:lstStyle/>
          <a:p>
            <a:r>
              <a:rPr lang="fr-CH" dirty="0">
                <a:solidFill>
                  <a:srgbClr val="333333"/>
                </a:solidFill>
                <a:latin typeface="Lato"/>
              </a:rPr>
              <a:t>Bien que M. </a:t>
            </a:r>
            <a:r>
              <a:rPr lang="fr-CH" dirty="0" err="1">
                <a:solidFill>
                  <a:srgbClr val="333333"/>
                </a:solidFill>
                <a:latin typeface="Lato"/>
              </a:rPr>
              <a:t>Schaeppi</a:t>
            </a:r>
            <a:r>
              <a:rPr lang="fr-CH" dirty="0">
                <a:solidFill>
                  <a:srgbClr val="333333"/>
                </a:solidFill>
                <a:latin typeface="Lato"/>
              </a:rPr>
              <a:t>, PDG Swisscom, comprenne la peur que peut provoquer l'arrivée de nouvelles technologies, il n'admet pas que </a:t>
            </a:r>
            <a:r>
              <a:rPr lang="fr-CH" i="1" dirty="0">
                <a:solidFill>
                  <a:srgbClr val="333333"/>
                </a:solidFill>
                <a:latin typeface="Lato"/>
              </a:rPr>
              <a:t>«certaines personnes utilisent de fausses informations pour entraver l'expansion du réseau 5G»</a:t>
            </a:r>
            <a:r>
              <a:rPr lang="fr-CH" dirty="0">
                <a:solidFill>
                  <a:srgbClr val="333333"/>
                </a:solidFill>
                <a:latin typeface="Lato"/>
              </a:rPr>
              <a:t>. </a:t>
            </a:r>
            <a:br>
              <a:rPr lang="fr-CH" dirty="0">
                <a:solidFill>
                  <a:srgbClr val="333333"/>
                </a:solidFill>
                <a:latin typeface="Lato"/>
              </a:rPr>
            </a:br>
            <a:r>
              <a:rPr lang="fr-CH" dirty="0">
                <a:solidFill>
                  <a:srgbClr val="FF0000"/>
                </a:solidFill>
                <a:latin typeface="Lato"/>
              </a:rPr>
              <a:t>"</a:t>
            </a:r>
            <a:r>
              <a:rPr lang="fr-CH" i="1" dirty="0">
                <a:solidFill>
                  <a:srgbClr val="FF0000"/>
                </a:solidFill>
                <a:latin typeface="Lato"/>
              </a:rPr>
              <a:t>Il existe des milliers d'études</a:t>
            </a:r>
            <a:r>
              <a:rPr lang="fr-CH" i="1" dirty="0">
                <a:solidFill>
                  <a:srgbClr val="333333"/>
                </a:solidFill>
                <a:latin typeface="Lato"/>
              </a:rPr>
              <a:t> </a:t>
            </a:r>
            <a:r>
              <a:rPr lang="fr-CH" i="1" dirty="0">
                <a:solidFill>
                  <a:srgbClr val="FF0000"/>
                </a:solidFill>
                <a:latin typeface="Lato"/>
              </a:rPr>
              <a:t>et </a:t>
            </a:r>
            <a:r>
              <a:rPr lang="fr-CH" b="1" i="1" u="sng" dirty="0">
                <a:solidFill>
                  <a:srgbClr val="FF0000"/>
                </a:solidFill>
                <a:latin typeface="Lato"/>
              </a:rPr>
              <a:t>aucune</a:t>
            </a:r>
            <a:r>
              <a:rPr lang="fr-CH" i="1" dirty="0">
                <a:solidFill>
                  <a:srgbClr val="FF0000"/>
                </a:solidFill>
                <a:latin typeface="Lato"/>
              </a:rPr>
              <a:t> ne montre une preuve scientifique que la radiocommunication mobile est nuisible en respectant les valeurs-limites officielles</a:t>
            </a:r>
            <a:r>
              <a:rPr lang="fr-CH" dirty="0">
                <a:solidFill>
                  <a:srgbClr val="333333"/>
                </a:solidFill>
                <a:latin typeface="Lato"/>
              </a:rPr>
              <a:t>", note-t-il.</a:t>
            </a:r>
            <a:endParaRPr lang="fr-CH" dirty="0"/>
          </a:p>
        </p:txBody>
      </p:sp>
      <p:sp>
        <p:nvSpPr>
          <p:cNvPr id="7" name="Rectangle 6"/>
          <p:cNvSpPr/>
          <p:nvPr/>
        </p:nvSpPr>
        <p:spPr>
          <a:xfrm>
            <a:off x="838200" y="2379643"/>
            <a:ext cx="6417733" cy="88659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ZoneTexte 9"/>
          <p:cNvSpPr txBox="1"/>
          <p:nvPr/>
        </p:nvSpPr>
        <p:spPr>
          <a:xfrm>
            <a:off x="7645138" y="1234912"/>
            <a:ext cx="3789575" cy="1477328"/>
          </a:xfrm>
          <a:prstGeom prst="rect">
            <a:avLst/>
          </a:prstGeom>
          <a:solidFill>
            <a:srgbClr val="FF0000"/>
          </a:solidFill>
        </p:spPr>
        <p:txBody>
          <a:bodyPr wrap="square" rtlCol="0">
            <a:spAutoFit/>
          </a:bodyPr>
          <a:lstStyle/>
          <a:p>
            <a:r>
              <a:rPr lang="fr-CH" dirty="0">
                <a:solidFill>
                  <a:schemeClr val="bg1"/>
                </a:solidFill>
              </a:rPr>
              <a:t>Au contraire, IL EXISTE DES MILLIERS D’ÉTUDES qui prouvent que les ondes électromagnétiques pulsées ont des effets </a:t>
            </a:r>
            <a:r>
              <a:rPr lang="fr-CH" dirty="0" smtClean="0">
                <a:solidFill>
                  <a:schemeClr val="bg1"/>
                </a:solidFill>
              </a:rPr>
              <a:t>négatifs bien en-dessous des normes officielles.</a:t>
            </a:r>
            <a:endParaRPr lang="fr-CH" dirty="0">
              <a:solidFill>
                <a:schemeClr val="bg1"/>
              </a:solidFill>
            </a:endParaRPr>
          </a:p>
        </p:txBody>
      </p:sp>
      <p:sp>
        <p:nvSpPr>
          <p:cNvPr id="11" name="ZoneTexte 10"/>
          <p:cNvSpPr txBox="1"/>
          <p:nvPr/>
        </p:nvSpPr>
        <p:spPr>
          <a:xfrm>
            <a:off x="7645138" y="2782479"/>
            <a:ext cx="3789575" cy="1477328"/>
          </a:xfrm>
          <a:prstGeom prst="rect">
            <a:avLst/>
          </a:prstGeom>
          <a:noFill/>
          <a:ln w="12700">
            <a:solidFill>
              <a:schemeClr val="tx1"/>
            </a:solidFill>
          </a:ln>
        </p:spPr>
        <p:txBody>
          <a:bodyPr wrap="square" rtlCol="0">
            <a:spAutoFit/>
          </a:bodyPr>
          <a:lstStyle/>
          <a:p>
            <a:r>
              <a:rPr lang="fr-CH" dirty="0"/>
              <a:t>D</a:t>
            </a:r>
            <a:r>
              <a:rPr lang="fr-CH" dirty="0" smtClean="0"/>
              <a:t>es </a:t>
            </a:r>
            <a:r>
              <a:rPr lang="fr-CH" dirty="0"/>
              <a:t>mesures faites à proximité de </a:t>
            </a:r>
            <a:r>
              <a:rPr lang="fr-CH" dirty="0" smtClean="0"/>
              <a:t>la </a:t>
            </a:r>
            <a:r>
              <a:rPr lang="fr-CH" dirty="0"/>
              <a:t>maison </a:t>
            </a:r>
            <a:r>
              <a:rPr lang="fr-CH" dirty="0" smtClean="0"/>
              <a:t>de M. </a:t>
            </a:r>
            <a:r>
              <a:rPr lang="fr-CH" dirty="0" err="1" smtClean="0"/>
              <a:t>Schaeppi</a:t>
            </a:r>
            <a:r>
              <a:rPr lang="fr-CH" dirty="0" smtClean="0"/>
              <a:t> indiquent </a:t>
            </a:r>
            <a:r>
              <a:rPr lang="fr-CH" dirty="0"/>
              <a:t>seulement </a:t>
            </a:r>
            <a:r>
              <a:rPr lang="fr-CH" b="1" dirty="0" smtClean="0">
                <a:solidFill>
                  <a:srgbClr val="FF0000"/>
                </a:solidFill>
              </a:rPr>
              <a:t>0.2V/m</a:t>
            </a:r>
            <a:r>
              <a:rPr lang="fr-CH" dirty="0" smtClean="0"/>
              <a:t>, donc une valeur </a:t>
            </a:r>
            <a:r>
              <a:rPr lang="fr-CH" b="1" dirty="0" smtClean="0"/>
              <a:t>100 fois inférieure </a:t>
            </a:r>
            <a:r>
              <a:rPr lang="fr-CH" dirty="0" smtClean="0"/>
              <a:t>à ce qu’il voudrait voir imposé à la population suisse…</a:t>
            </a:r>
            <a:endParaRPr lang="fr-CH" dirty="0"/>
          </a:p>
        </p:txBody>
      </p:sp>
      <p:sp>
        <p:nvSpPr>
          <p:cNvPr id="12" name="ZoneTexte 11"/>
          <p:cNvSpPr txBox="1"/>
          <p:nvPr/>
        </p:nvSpPr>
        <p:spPr>
          <a:xfrm>
            <a:off x="753358" y="4404085"/>
            <a:ext cx="10794476" cy="2308324"/>
          </a:xfrm>
          <a:prstGeom prst="rect">
            <a:avLst/>
          </a:prstGeom>
          <a:noFill/>
        </p:spPr>
        <p:txBody>
          <a:bodyPr wrap="square" rtlCol="0">
            <a:spAutoFit/>
          </a:bodyPr>
          <a:lstStyle/>
          <a:p>
            <a:pPr fontAlgn="base"/>
            <a:r>
              <a:rPr lang="fr-CH" dirty="0"/>
              <a:t>Le lundi 6 </a:t>
            </a:r>
            <a:r>
              <a:rPr lang="fr-CH" dirty="0" smtClean="0"/>
              <a:t>mai 2019, </a:t>
            </a:r>
            <a:r>
              <a:rPr lang="fr-CH" dirty="0"/>
              <a:t>les sept membres du Conseil fédéral ont </a:t>
            </a:r>
            <a:r>
              <a:rPr lang="fr-CH" dirty="0" smtClean="0"/>
              <a:t>reçu </a:t>
            </a:r>
            <a:r>
              <a:rPr lang="fr-CH" dirty="0">
                <a:hlinkClick r:id="rId2"/>
              </a:rPr>
              <a:t>un fascicule de 427 pages contenant des documents réglementaires et scientifiques</a:t>
            </a:r>
            <a:r>
              <a:rPr lang="fr-CH" dirty="0"/>
              <a:t>. Avec une </a:t>
            </a:r>
            <a:r>
              <a:rPr lang="fr-CH" dirty="0">
                <a:hlinkClick r:id="rId3"/>
              </a:rPr>
              <a:t>lettre d'accompagnement </a:t>
            </a:r>
            <a:r>
              <a:rPr lang="fr-CH" dirty="0"/>
              <a:t>de 6 pages: </a:t>
            </a:r>
          </a:p>
          <a:p>
            <a:pPr fontAlgn="base"/>
            <a:r>
              <a:rPr lang="fr-CH" i="1" dirty="0"/>
              <a:t>«Dorénavant, par votre entremise, </a:t>
            </a:r>
            <a:r>
              <a:rPr lang="fr-CH" i="1" dirty="0">
                <a:solidFill>
                  <a:srgbClr val="FF0000"/>
                </a:solidFill>
              </a:rPr>
              <a:t>le gouvernement suisse et ses divers départements ne pourront plus prétendre publiquement qu’ils ne sont pas au courant des effets délétères des ondes électromagnétiques sur le Vivant</a:t>
            </a:r>
            <a:r>
              <a:rPr lang="fr-CH" i="1" dirty="0"/>
              <a:t>.</a:t>
            </a:r>
            <a:r>
              <a:rPr lang="fr-CH" dirty="0"/>
              <a:t> </a:t>
            </a:r>
            <a:r>
              <a:rPr lang="fr-CH" i="1" u="sng" dirty="0"/>
              <a:t>Ce document de 427 pages et sa lettre d’accompagnement ont été dûment déposés et enregistrés comme copies aux bons soins d’un notaire vaudois, en son Etude</a:t>
            </a:r>
            <a:r>
              <a:rPr lang="fr-CH" i="1" dirty="0"/>
              <a:t>. Il a été distribué à qui de droit. Enfin, il pourra servir de base légale, ici en Suisse, dans la résolution de potentiels futurs litiges ou procès sanitaires et environnementaux. Dont acte.»</a:t>
            </a:r>
            <a:endParaRPr lang="fr-CH" dirty="0"/>
          </a:p>
          <a:p>
            <a:endParaRPr lang="fr-CH" dirty="0"/>
          </a:p>
        </p:txBody>
      </p:sp>
      <p:sp>
        <p:nvSpPr>
          <p:cNvPr id="14" name="ZoneTexte 13"/>
          <p:cNvSpPr txBox="1"/>
          <p:nvPr/>
        </p:nvSpPr>
        <p:spPr>
          <a:xfrm>
            <a:off x="838200" y="3336477"/>
            <a:ext cx="6421487" cy="923330"/>
          </a:xfrm>
          <a:prstGeom prst="rect">
            <a:avLst/>
          </a:prstGeom>
          <a:noFill/>
          <a:ln w="12700">
            <a:solidFill>
              <a:schemeClr val="tx1"/>
            </a:solidFill>
          </a:ln>
        </p:spPr>
        <p:txBody>
          <a:bodyPr wrap="square" rtlCol="0">
            <a:spAutoFit/>
          </a:bodyPr>
          <a:lstStyle/>
          <a:p>
            <a:r>
              <a:rPr lang="fr-CH" dirty="0" smtClean="0"/>
              <a:t>Et pourquoi, si les ondes EM pulsées sont sans risque, Swisscom ont-ils </a:t>
            </a:r>
            <a:r>
              <a:rPr lang="fr-CH" dirty="0" smtClean="0">
                <a:hlinkClick r:id="rId4"/>
              </a:rPr>
              <a:t>publié sur leur site internet une page</a:t>
            </a:r>
            <a:r>
              <a:rPr lang="fr-CH" dirty="0" smtClean="0"/>
              <a:t> décrivant comment réduire l’exposition aux rayonnements des téléphones mobiles ?</a:t>
            </a:r>
            <a:endParaRPr lang="fr-CH" dirty="0"/>
          </a:p>
        </p:txBody>
      </p:sp>
    </p:spTree>
    <p:extLst>
      <p:ext uri="{BB962C8B-B14F-4D97-AF65-F5344CB8AC3E}">
        <p14:creationId xmlns:p14="http://schemas.microsoft.com/office/powerpoint/2010/main" val="83626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178857"/>
            <a:ext cx="11015133" cy="811742"/>
          </a:xfrm>
        </p:spPr>
        <p:txBody>
          <a:bodyPr>
            <a:normAutofit/>
          </a:bodyPr>
          <a:lstStyle/>
          <a:p>
            <a:r>
              <a:rPr lang="fr-CH" sz="3600" b="1" dirty="0" smtClean="0"/>
              <a:t>Newsletter du groupe d’experts BERENIS de janvier 2021</a:t>
            </a:r>
            <a:endParaRPr lang="fr-CH" sz="3600" b="1" dirty="0"/>
          </a:p>
        </p:txBody>
      </p:sp>
      <p:sp>
        <p:nvSpPr>
          <p:cNvPr id="3" name="Espace réservé du contenu 2"/>
          <p:cNvSpPr>
            <a:spLocks noGrp="1"/>
          </p:cNvSpPr>
          <p:nvPr>
            <p:ph idx="1"/>
          </p:nvPr>
        </p:nvSpPr>
        <p:spPr>
          <a:xfrm>
            <a:off x="838200" y="999070"/>
            <a:ext cx="10515600" cy="5206999"/>
          </a:xfrm>
        </p:spPr>
        <p:txBody>
          <a:bodyPr>
            <a:noAutofit/>
          </a:bodyPr>
          <a:lstStyle/>
          <a:p>
            <a:pPr marL="0" indent="0">
              <a:buNone/>
            </a:pPr>
            <a:r>
              <a:rPr lang="fr-CH" sz="2400" b="1" dirty="0" smtClean="0"/>
              <a:t>BERENIS</a:t>
            </a:r>
            <a:r>
              <a:rPr lang="fr-CH" sz="2400" dirty="0" smtClean="0"/>
              <a:t> </a:t>
            </a:r>
            <a:r>
              <a:rPr lang="fr-CH" sz="2400" dirty="0"/>
              <a:t>est le </a:t>
            </a:r>
            <a:r>
              <a:rPr lang="fr-CH" sz="2400" dirty="0">
                <a:solidFill>
                  <a:srgbClr val="FF0000"/>
                </a:solidFill>
              </a:rPr>
              <a:t>groupe consultatif d'experts </a:t>
            </a:r>
            <a:r>
              <a:rPr lang="fr-CH" sz="2400" dirty="0" smtClean="0">
                <a:solidFill>
                  <a:srgbClr val="FF0000"/>
                </a:solidFill>
              </a:rPr>
              <a:t>de la Confédération </a:t>
            </a:r>
            <a:r>
              <a:rPr lang="fr-CH" sz="2400" dirty="0" smtClean="0"/>
              <a:t>et </a:t>
            </a:r>
            <a:r>
              <a:rPr lang="fr-CH" sz="2400" dirty="0"/>
              <a:t>sert de base à la fixation des valeurs limites. Cependant, il n'a pas d'expertise juridique et ne peut donc pas proposer de </a:t>
            </a:r>
            <a:r>
              <a:rPr lang="fr-CH" sz="2400" dirty="0" smtClean="0"/>
              <a:t>modification de ces limites</a:t>
            </a:r>
            <a:r>
              <a:rPr lang="fr-CH" sz="2400" dirty="0"/>
              <a:t>. </a:t>
            </a:r>
            <a:r>
              <a:rPr lang="fr-CH" sz="2400" dirty="0" smtClean="0"/>
              <a:t/>
            </a:r>
            <a:br>
              <a:rPr lang="fr-CH" sz="2400" dirty="0" smtClean="0"/>
            </a:br>
            <a:r>
              <a:rPr lang="fr-CH" sz="2400" b="1" dirty="0" smtClean="0"/>
              <a:t>Ce </a:t>
            </a:r>
            <a:r>
              <a:rPr lang="fr-CH" sz="2400" b="1" dirty="0"/>
              <a:t>groupe d'experts a établi pour la première fois qu'il existe un certain risque réel dans le domaine des valeurs limites </a:t>
            </a:r>
            <a:r>
              <a:rPr lang="fr-CH" sz="2400" b="1" dirty="0" smtClean="0"/>
              <a:t>d'installation (6V/m). </a:t>
            </a:r>
            <a:r>
              <a:rPr lang="fr-CH" sz="2400" dirty="0" smtClean="0"/>
              <a:t>[</a:t>
            </a:r>
            <a:r>
              <a:rPr lang="fr-CH" sz="2400" dirty="0" smtClean="0">
                <a:hlinkClick r:id="rId2"/>
              </a:rPr>
              <a:t>newsletter</a:t>
            </a:r>
            <a:r>
              <a:rPr lang="fr-CH" sz="2400" dirty="0" smtClean="0"/>
              <a:t>]</a:t>
            </a:r>
          </a:p>
          <a:p>
            <a:pPr marL="0" indent="0">
              <a:buNone/>
            </a:pPr>
            <a:r>
              <a:rPr lang="fr-CH" sz="2400" dirty="0"/>
              <a:t>BERENIS déclare : "</a:t>
            </a:r>
            <a:r>
              <a:rPr lang="fr-CH" sz="2400" b="1" i="1" dirty="0"/>
              <a:t>En résumé, on peut dire que la majorité des études animales et plus de la moitié des études cellulaires donnent des indications d'une augmentation du stress oxydatif par les CEM haute et basse fréquence [...], également dans la gamme des valeurs limites de </a:t>
            </a:r>
            <a:r>
              <a:rPr lang="fr-CH" sz="2400" b="1" i="1" dirty="0" smtClean="0"/>
              <a:t>l’installation</a:t>
            </a:r>
            <a:r>
              <a:rPr lang="fr-CH" sz="2400" dirty="0" smtClean="0"/>
              <a:t>". </a:t>
            </a:r>
          </a:p>
          <a:p>
            <a:pPr marL="0" indent="0">
              <a:buNone/>
            </a:pPr>
            <a:r>
              <a:rPr lang="fr-CH" sz="2400" dirty="0" smtClean="0"/>
              <a:t>En </a:t>
            </a:r>
            <a:r>
              <a:rPr lang="fr-CH" sz="2400" dirty="0"/>
              <a:t>ce qui concerne les personnes souffrant de </a:t>
            </a:r>
            <a:r>
              <a:rPr lang="fr-CH" sz="2400" b="1" dirty="0"/>
              <a:t>diabète</a:t>
            </a:r>
            <a:r>
              <a:rPr lang="fr-CH" sz="2400" dirty="0"/>
              <a:t>, de </a:t>
            </a:r>
            <a:r>
              <a:rPr lang="fr-CH" sz="2400" b="1" dirty="0"/>
              <a:t>déficiences immunitaires</a:t>
            </a:r>
            <a:r>
              <a:rPr lang="fr-CH" sz="2400" dirty="0"/>
              <a:t>, des maladies d'Alzheimer et de Parkinson, ainsi que les très jeunes et les personnes âgées, BERENIS reconnaît que : </a:t>
            </a:r>
            <a:r>
              <a:rPr lang="fr-CH" sz="2400" b="1" dirty="0"/>
              <a:t>"</a:t>
            </a:r>
            <a:r>
              <a:rPr lang="fr-CH" sz="2400" b="1" i="1" dirty="0"/>
              <a:t>[...] il est donc fort possible que la santé des individus souffrant de telles atteintes soit touchée plus sévèrement</a:t>
            </a:r>
            <a:r>
              <a:rPr lang="fr-CH" sz="2400" b="1" dirty="0"/>
              <a:t>".</a:t>
            </a:r>
            <a:r>
              <a:rPr lang="fr-CH" sz="2400" dirty="0"/>
              <a:t> Le </a:t>
            </a:r>
            <a:r>
              <a:rPr lang="fr-CH" sz="2400" b="1" dirty="0"/>
              <a:t>stress oxydatif est à l'origine de divers maux</a:t>
            </a:r>
            <a:r>
              <a:rPr lang="fr-CH" sz="2400" dirty="0"/>
              <a:t>, allant de </a:t>
            </a:r>
            <a:r>
              <a:rPr lang="fr-CH" sz="2400" b="1" dirty="0"/>
              <a:t>l'épuisement</a:t>
            </a:r>
            <a:r>
              <a:rPr lang="fr-CH" sz="2400" dirty="0"/>
              <a:t> et de </a:t>
            </a:r>
            <a:r>
              <a:rPr lang="fr-CH" sz="2400" b="1" dirty="0"/>
              <a:t>l'inflammation chronique</a:t>
            </a:r>
            <a:r>
              <a:rPr lang="fr-CH" sz="2400" dirty="0"/>
              <a:t> à des </a:t>
            </a:r>
            <a:r>
              <a:rPr lang="fr-CH" sz="2400" b="1" dirty="0"/>
              <a:t>maladies graves</a:t>
            </a:r>
            <a:r>
              <a:rPr lang="fr-CH" sz="2400" dirty="0"/>
              <a:t>.</a:t>
            </a:r>
          </a:p>
        </p:txBody>
      </p:sp>
      <p:sp>
        <p:nvSpPr>
          <p:cNvPr id="4" name="Rectangle 3"/>
          <p:cNvSpPr/>
          <p:nvPr/>
        </p:nvSpPr>
        <p:spPr>
          <a:xfrm>
            <a:off x="778933" y="2743200"/>
            <a:ext cx="10574867" cy="14573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96954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88926"/>
            <a:ext cx="9304867" cy="921808"/>
          </a:xfrm>
        </p:spPr>
        <p:txBody>
          <a:bodyPr/>
          <a:lstStyle/>
          <a:p>
            <a:r>
              <a:rPr lang="fr-CH" dirty="0" smtClean="0"/>
              <a:t>5G : que risque-t-il de se passer ?</a:t>
            </a:r>
            <a:endParaRPr lang="fr-CH" dirty="0"/>
          </a:p>
        </p:txBody>
      </p:sp>
      <p:sp>
        <p:nvSpPr>
          <p:cNvPr id="3" name="Espace réservé du contenu 2"/>
          <p:cNvSpPr>
            <a:spLocks noGrp="1"/>
          </p:cNvSpPr>
          <p:nvPr>
            <p:ph idx="1"/>
          </p:nvPr>
        </p:nvSpPr>
        <p:spPr>
          <a:xfrm>
            <a:off x="838200" y="1199618"/>
            <a:ext cx="7989277" cy="5266266"/>
          </a:xfrm>
        </p:spPr>
        <p:txBody>
          <a:bodyPr>
            <a:normAutofit/>
          </a:bodyPr>
          <a:lstStyle/>
          <a:p>
            <a:pPr marL="0" indent="0">
              <a:buNone/>
            </a:pPr>
            <a:r>
              <a:rPr lang="fr-CH" sz="1000" dirty="0"/>
              <a:t> </a:t>
            </a:r>
            <a:br>
              <a:rPr lang="fr-CH" sz="1000" dirty="0"/>
            </a:br>
            <a:r>
              <a:rPr lang="fr-CH" sz="2200" b="1" dirty="0"/>
              <a:t>Augmenter l’irradiation </a:t>
            </a:r>
            <a:r>
              <a:rPr lang="fr-CH" sz="2200" dirty="0"/>
              <a:t>de la population pour l’implémentation de la 5G telle qu’elle est prévue est </a:t>
            </a:r>
            <a:r>
              <a:rPr lang="fr-CH" sz="2200" b="1" dirty="0"/>
              <a:t>simplement inacceptable</a:t>
            </a:r>
            <a:r>
              <a:rPr lang="fr-CH" sz="2200" dirty="0"/>
              <a:t>. Cela fera inévitablement </a:t>
            </a:r>
            <a:r>
              <a:rPr lang="fr-CH" sz="2200" b="1" dirty="0"/>
              <a:t>monter en flèche le nombre de maladies graves </a:t>
            </a:r>
            <a:r>
              <a:rPr lang="fr-CH" sz="2200" dirty="0"/>
              <a:t>et provoquera l’apparition du </a:t>
            </a:r>
            <a:r>
              <a:rPr lang="fr-CH" sz="2200" b="1" dirty="0"/>
              <a:t>syndrome d’intolérance aux ondes EM (EHS) </a:t>
            </a:r>
            <a:r>
              <a:rPr lang="fr-CH" sz="2200" dirty="0"/>
              <a:t>chez de nombreuses personnes, qui deviendront inaptes au travail et émargeront donc au chômage, puis à l’assistance sociale ou à l’AI. Cela posera donc des </a:t>
            </a:r>
            <a:r>
              <a:rPr lang="fr-CH" sz="2200" b="1" dirty="0"/>
              <a:t>problèmes insolubles </a:t>
            </a:r>
            <a:r>
              <a:rPr lang="fr-CH" sz="2200" dirty="0"/>
              <a:t>au niveau de l’Etat. </a:t>
            </a:r>
            <a:r>
              <a:rPr lang="fr-CH" sz="2100" dirty="0"/>
              <a:t/>
            </a:r>
            <a:br>
              <a:rPr lang="fr-CH" sz="2100" dirty="0"/>
            </a:br>
            <a:r>
              <a:rPr lang="fr-CH" sz="1000" dirty="0"/>
              <a:t> </a:t>
            </a:r>
            <a:r>
              <a:rPr lang="fr-CH" sz="2100" dirty="0"/>
              <a:t/>
            </a:r>
            <a:br>
              <a:rPr lang="fr-CH" sz="2100" dirty="0"/>
            </a:br>
            <a:endParaRPr lang="fr-CH" sz="2100" dirty="0"/>
          </a:p>
          <a:p>
            <a:pPr marL="0" indent="0">
              <a:buNone/>
            </a:pPr>
            <a:r>
              <a:rPr lang="fr-CH" sz="2200" dirty="0"/>
              <a:t>Les </a:t>
            </a:r>
            <a:r>
              <a:rPr lang="fr-CH" sz="2200" b="1" dirty="0"/>
              <a:t>dommages corporels </a:t>
            </a:r>
            <a:r>
              <a:rPr lang="fr-CH" sz="2200" dirty="0"/>
              <a:t>deviendront si évidents </a:t>
            </a:r>
            <a:r>
              <a:rPr lang="fr-CH" sz="2200" b="1" dirty="0"/>
              <a:t>qu’il ne sera plus possible de les nier </a:t>
            </a:r>
            <a:r>
              <a:rPr lang="fr-CH" sz="2200" dirty="0"/>
              <a:t>ou de les attribuer à autre chose, comme c’est le cas actuellement. Les citoyens seront donc en droit </a:t>
            </a:r>
            <a:r>
              <a:rPr lang="fr-CH" sz="2200" b="1" dirty="0"/>
              <a:t>d’assigner en justice leur commune</a:t>
            </a:r>
            <a:r>
              <a:rPr lang="fr-CH" sz="2200" dirty="0"/>
              <a:t>, ou le privé qui signe un bail pour une antenne sur sa propriété, </a:t>
            </a:r>
            <a:r>
              <a:rPr lang="fr-CH" sz="2200" b="1" dirty="0"/>
              <a:t>qui sera en dernier ressort responsable</a:t>
            </a:r>
            <a:r>
              <a:rPr lang="fr-CH" sz="2200" dirty="0"/>
              <a:t>, puisque les opérateurs sont parvenus à </a:t>
            </a:r>
            <a:r>
              <a:rPr lang="fr-CH" sz="2200" b="1" dirty="0"/>
              <a:t>ne pas assumer légalement les risques </a:t>
            </a:r>
            <a:r>
              <a:rPr lang="fr-CH" sz="2200" dirty="0"/>
              <a:t>posés par leurs équipements.</a:t>
            </a:r>
            <a:br>
              <a:rPr lang="fr-CH" sz="2200" dirty="0"/>
            </a:br>
            <a:r>
              <a:rPr lang="fr-CH" sz="2100" dirty="0"/>
              <a:t/>
            </a:r>
            <a:br>
              <a:rPr lang="fr-CH" sz="2100" dirty="0"/>
            </a:br>
            <a:endParaRPr lang="fr-CH" sz="2100" dirty="0"/>
          </a:p>
        </p:txBody>
      </p:sp>
      <p:pic>
        <p:nvPicPr>
          <p:cNvPr id="6" name="Image 5">
            <a:extLst>
              <a:ext uri="{FF2B5EF4-FFF2-40B4-BE49-F238E27FC236}">
                <a16:creationId xmlns="" xmlns:a16="http://schemas.microsoft.com/office/drawing/2014/main" id="{A7420C5F-1F7C-A743-BDE3-7124D0CA675C}"/>
              </a:ext>
            </a:extLst>
          </p:cNvPr>
          <p:cNvPicPr>
            <a:picLocks noChangeAspect="1"/>
          </p:cNvPicPr>
          <p:nvPr/>
        </p:nvPicPr>
        <p:blipFill>
          <a:blip r:embed="rId2"/>
          <a:stretch>
            <a:fillRect/>
          </a:stretch>
        </p:blipFill>
        <p:spPr>
          <a:xfrm>
            <a:off x="9123763" y="3970058"/>
            <a:ext cx="2495826" cy="2495826"/>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6096" y="1382666"/>
            <a:ext cx="2411160" cy="2206212"/>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1464" y="266839"/>
            <a:ext cx="1224411" cy="1469293"/>
          </a:xfrm>
          <a:prstGeom prst="rect">
            <a:avLst/>
          </a:prstGeom>
        </p:spPr>
      </p:pic>
      <p:sp>
        <p:nvSpPr>
          <p:cNvPr id="8" name="Flèche droite 7">
            <a:hlinkClick r:id="" action="ppaction://noaction"/>
          </p:cNvPr>
          <p:cNvSpPr/>
          <p:nvPr/>
        </p:nvSpPr>
        <p:spPr>
          <a:xfrm>
            <a:off x="11624732" y="6386942"/>
            <a:ext cx="516467" cy="4091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58635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par>
                          <p:cTn id="19" fill="hold">
                            <p:stCondLst>
                              <p:cond delay="500"/>
                            </p:stCondLst>
                            <p:childTnLst>
                              <p:par>
                                <p:cTn id="20" presetID="6"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04256"/>
            <a:ext cx="9304867" cy="921808"/>
          </a:xfrm>
        </p:spPr>
        <p:txBody>
          <a:bodyPr/>
          <a:lstStyle/>
          <a:p>
            <a:r>
              <a:rPr lang="fr-CH" dirty="0" smtClean="0"/>
              <a:t>USA : procès gagné contre la FCC</a:t>
            </a:r>
            <a:endParaRPr lang="fr-CH" dirty="0"/>
          </a:p>
        </p:txBody>
      </p:sp>
      <p:sp>
        <p:nvSpPr>
          <p:cNvPr id="3" name="Espace réservé du contenu 2"/>
          <p:cNvSpPr>
            <a:spLocks noGrp="1"/>
          </p:cNvSpPr>
          <p:nvPr>
            <p:ph idx="1"/>
          </p:nvPr>
        </p:nvSpPr>
        <p:spPr>
          <a:xfrm>
            <a:off x="6782858" y="1227664"/>
            <a:ext cx="5012267" cy="5266266"/>
          </a:xfrm>
        </p:spPr>
        <p:txBody>
          <a:bodyPr>
            <a:normAutofit/>
          </a:bodyPr>
          <a:lstStyle/>
          <a:p>
            <a:r>
              <a:rPr lang="fr-CH" sz="2000" dirty="0" smtClean="0"/>
              <a:t>Le </a:t>
            </a:r>
            <a:r>
              <a:rPr lang="fr-CH" sz="2000" dirty="0"/>
              <a:t>vendredi 13 août, la Cour d'appel des États-Unis a rendu une décision historique qui remet en question l'adéquation des directives d'exposition aux radiofréquences de la Commission fédérale des communications pour protéger la santé humaine. Cette décision a été rendue à la suite de l'examen par la cour d'un recours en justice intenté par l'</a:t>
            </a:r>
            <a:r>
              <a:rPr lang="fr-CH" sz="2000" dirty="0" err="1"/>
              <a:t>Environmental</a:t>
            </a:r>
            <a:r>
              <a:rPr lang="fr-CH" sz="2000" dirty="0"/>
              <a:t> </a:t>
            </a:r>
            <a:r>
              <a:rPr lang="fr-CH" sz="2000" dirty="0" err="1"/>
              <a:t>Health</a:t>
            </a:r>
            <a:r>
              <a:rPr lang="fr-CH" sz="2000" dirty="0"/>
              <a:t> Trust (EHT), fondé par le Dr Devra Davis, et </a:t>
            </a:r>
            <a:r>
              <a:rPr lang="fr-CH" sz="2000" dirty="0" err="1"/>
              <a:t>Children's</a:t>
            </a:r>
            <a:r>
              <a:rPr lang="fr-CH" sz="2000" dirty="0"/>
              <a:t> </a:t>
            </a:r>
            <a:r>
              <a:rPr lang="fr-CH" sz="2000" dirty="0" err="1"/>
              <a:t>Health</a:t>
            </a:r>
            <a:r>
              <a:rPr lang="fr-CH" sz="2000" dirty="0"/>
              <a:t> </a:t>
            </a:r>
            <a:r>
              <a:rPr lang="fr-CH" sz="2000" dirty="0" err="1"/>
              <a:t>Defense</a:t>
            </a:r>
            <a:r>
              <a:rPr lang="fr-CH" sz="2000" dirty="0"/>
              <a:t> (CHD), fondé par Robert F. Kennedy Jr. Dans sa décision, la cour a estimé que la FCC n'avait pas fourni d'explication motivée pour sa décision de 2019 de conserver ses limites de sécurité de 1996 pour l'exposition humaine aux radiations sans fil. </a:t>
            </a:r>
            <a:r>
              <a:rPr lang="fr-CH" sz="2000" dirty="0" smtClean="0"/>
              <a:t>[</a:t>
            </a:r>
            <a:r>
              <a:rPr lang="fr-CH" sz="2000" dirty="0" smtClean="0">
                <a:hlinkClick r:id="rId2"/>
              </a:rPr>
              <a:t>https://ehtrust.org</a:t>
            </a:r>
            <a:r>
              <a:rPr lang="fr-CH" sz="2000" dirty="0" smtClean="0"/>
              <a:t>]</a:t>
            </a:r>
            <a:endParaRPr lang="fr-CH" sz="2400" dirty="0"/>
          </a:p>
        </p:txBody>
      </p:sp>
      <p:pic>
        <p:nvPicPr>
          <p:cNvPr id="4" name="Image 3"/>
          <p:cNvPicPr>
            <a:picLocks noChangeAspect="1"/>
          </p:cNvPicPr>
          <p:nvPr/>
        </p:nvPicPr>
        <p:blipFill>
          <a:blip r:embed="rId3"/>
          <a:stretch>
            <a:fillRect/>
          </a:stretch>
        </p:blipFill>
        <p:spPr>
          <a:xfrm>
            <a:off x="838200" y="1287456"/>
            <a:ext cx="5715000" cy="4667250"/>
          </a:xfrm>
          <a:prstGeom prst="rect">
            <a:avLst/>
          </a:prstGeom>
          <a:ln>
            <a:solidFill>
              <a:schemeClr val="tx1"/>
            </a:solidFill>
          </a:ln>
        </p:spPr>
      </p:pic>
      <p:sp>
        <p:nvSpPr>
          <p:cNvPr id="5" name="ZoneTexte 4"/>
          <p:cNvSpPr txBox="1"/>
          <p:nvPr/>
        </p:nvSpPr>
        <p:spPr>
          <a:xfrm>
            <a:off x="889002" y="5974807"/>
            <a:ext cx="5715000" cy="400110"/>
          </a:xfrm>
          <a:prstGeom prst="rect">
            <a:avLst/>
          </a:prstGeom>
          <a:noFill/>
        </p:spPr>
        <p:txBody>
          <a:bodyPr wrap="square" rtlCol="0">
            <a:spAutoFit/>
          </a:bodyPr>
          <a:lstStyle/>
          <a:p>
            <a:r>
              <a:rPr lang="fr-CH" sz="2000" dirty="0" smtClean="0"/>
              <a:t>Un dossier de </a:t>
            </a:r>
            <a:r>
              <a:rPr lang="fr-CH" sz="2000" dirty="0" smtClean="0">
                <a:solidFill>
                  <a:srgbClr val="FF0000"/>
                </a:solidFill>
              </a:rPr>
              <a:t>11’000 pages </a:t>
            </a:r>
            <a:r>
              <a:rPr lang="fr-CH" sz="2000" dirty="0" smtClean="0"/>
              <a:t>de preuves a été déposé</a:t>
            </a:r>
            <a:endParaRPr lang="fr-CH" sz="2000" dirty="0"/>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3333" y="265942"/>
            <a:ext cx="1277672" cy="944792"/>
          </a:xfrm>
          <a:prstGeom prst="rect">
            <a:avLst/>
          </a:prstGeom>
        </p:spPr>
      </p:pic>
    </p:spTree>
    <p:extLst>
      <p:ext uri="{BB962C8B-B14F-4D97-AF65-F5344CB8AC3E}">
        <p14:creationId xmlns:p14="http://schemas.microsoft.com/office/powerpoint/2010/main" val="382787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178" y="4577249"/>
            <a:ext cx="4282700" cy="2104314"/>
          </a:xfrm>
          <a:prstGeom prst="rect">
            <a:avLst/>
          </a:prstGeom>
        </p:spPr>
      </p:pic>
      <p:sp>
        <p:nvSpPr>
          <p:cNvPr id="2" name="Titre 1"/>
          <p:cNvSpPr>
            <a:spLocks noGrp="1"/>
          </p:cNvSpPr>
          <p:nvPr>
            <p:ph type="title"/>
          </p:nvPr>
        </p:nvSpPr>
        <p:spPr>
          <a:xfrm>
            <a:off x="781638" y="191763"/>
            <a:ext cx="6908800" cy="1325563"/>
          </a:xfrm>
        </p:spPr>
        <p:txBody>
          <a:bodyPr/>
          <a:lstStyle/>
          <a:p>
            <a:r>
              <a:rPr lang="fr-CH" dirty="0"/>
              <a:t>Actions en cours et groupes</a:t>
            </a:r>
          </a:p>
        </p:txBody>
      </p:sp>
      <p:grpSp>
        <p:nvGrpSpPr>
          <p:cNvPr id="8" name="Groupe 7">
            <a:extLst>
              <a:ext uri="{FF2B5EF4-FFF2-40B4-BE49-F238E27FC236}">
                <a16:creationId xmlns="" xmlns:a16="http://schemas.microsoft.com/office/drawing/2014/main" id="{C2A551D5-1228-5D4B-92F9-9016601A9F62}"/>
              </a:ext>
            </a:extLst>
          </p:cNvPr>
          <p:cNvGrpSpPr/>
          <p:nvPr/>
        </p:nvGrpSpPr>
        <p:grpSpPr>
          <a:xfrm>
            <a:off x="7981111" y="1949360"/>
            <a:ext cx="3372689" cy="2382130"/>
            <a:chOff x="7981111" y="1671033"/>
            <a:chExt cx="3372689" cy="2382130"/>
          </a:xfrm>
        </p:grpSpPr>
        <p:pic>
          <p:nvPicPr>
            <p:cNvPr id="5" name="Imag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1111" y="1809065"/>
              <a:ext cx="3372689" cy="2244098"/>
            </a:xfrm>
            <a:prstGeom prst="rect">
              <a:avLst/>
            </a:prstGeom>
          </p:spPr>
        </p:pic>
        <p:sp>
          <p:nvSpPr>
            <p:cNvPr id="10" name="ZoneTexte 9"/>
            <p:cNvSpPr txBox="1"/>
            <p:nvPr/>
          </p:nvSpPr>
          <p:spPr>
            <a:xfrm>
              <a:off x="8118055" y="1671033"/>
              <a:ext cx="3098800" cy="646331"/>
            </a:xfrm>
            <a:prstGeom prst="rect">
              <a:avLst/>
            </a:prstGeom>
            <a:noFill/>
          </p:spPr>
          <p:txBody>
            <a:bodyPr wrap="square" rtlCol="0">
              <a:spAutoFit/>
            </a:bodyPr>
            <a:lstStyle/>
            <a:p>
              <a:r>
                <a:rPr lang="fr-CH" sz="3600" dirty="0">
                  <a:solidFill>
                    <a:schemeClr val="bg1"/>
                  </a:solidFill>
                </a:rPr>
                <a:t>www.stop5g.ch</a:t>
              </a:r>
            </a:p>
          </p:txBody>
        </p:sp>
      </p:grpSp>
      <p:sp>
        <p:nvSpPr>
          <p:cNvPr id="13" name="ZoneTexte 12"/>
          <p:cNvSpPr txBox="1"/>
          <p:nvPr/>
        </p:nvSpPr>
        <p:spPr>
          <a:xfrm>
            <a:off x="770679" y="3354646"/>
            <a:ext cx="3756809" cy="523220"/>
          </a:xfrm>
          <a:prstGeom prst="rect">
            <a:avLst/>
          </a:prstGeom>
          <a:noFill/>
        </p:spPr>
        <p:txBody>
          <a:bodyPr wrap="square" rtlCol="0">
            <a:spAutoFit/>
          </a:bodyPr>
          <a:lstStyle/>
          <a:p>
            <a:r>
              <a:rPr lang="fr-CH" sz="2800" dirty="0"/>
              <a:t>&gt; </a:t>
            </a:r>
            <a:r>
              <a:rPr lang="fr-CH" sz="2800" dirty="0" smtClean="0"/>
              <a:t>25’000 signatures</a:t>
            </a:r>
            <a:endParaRPr lang="fr-CH" sz="2800" dirty="0"/>
          </a:p>
        </p:txBody>
      </p:sp>
      <p:sp>
        <p:nvSpPr>
          <p:cNvPr id="15" name="ZoneTexte 14"/>
          <p:cNvSpPr txBox="1"/>
          <p:nvPr/>
        </p:nvSpPr>
        <p:spPr>
          <a:xfrm>
            <a:off x="5195737" y="6011490"/>
            <a:ext cx="2819908" cy="523220"/>
          </a:xfrm>
          <a:prstGeom prst="rect">
            <a:avLst/>
          </a:prstGeom>
          <a:noFill/>
        </p:spPr>
        <p:txBody>
          <a:bodyPr wrap="square" rtlCol="0">
            <a:spAutoFit/>
          </a:bodyPr>
          <a:lstStyle/>
          <a:p>
            <a:r>
              <a:rPr lang="fr-CH" sz="2800" dirty="0"/>
              <a:t>&gt; </a:t>
            </a:r>
            <a:r>
              <a:rPr lang="fr-CH" sz="2800" dirty="0" smtClean="0"/>
              <a:t>4’500 </a:t>
            </a:r>
            <a:r>
              <a:rPr lang="fr-CH" sz="2800" dirty="0"/>
              <a:t>membres</a:t>
            </a:r>
          </a:p>
        </p:txBody>
      </p:sp>
      <p:grpSp>
        <p:nvGrpSpPr>
          <p:cNvPr id="9" name="Groupe 8">
            <a:extLst>
              <a:ext uri="{FF2B5EF4-FFF2-40B4-BE49-F238E27FC236}">
                <a16:creationId xmlns="" xmlns:a16="http://schemas.microsoft.com/office/drawing/2014/main" id="{4B8AC7DE-5429-5540-BFB2-769801F6038F}"/>
              </a:ext>
            </a:extLst>
          </p:cNvPr>
          <p:cNvGrpSpPr/>
          <p:nvPr/>
        </p:nvGrpSpPr>
        <p:grpSpPr>
          <a:xfrm>
            <a:off x="401393" y="4957563"/>
            <a:ext cx="3621624" cy="1559741"/>
            <a:chOff x="761681" y="4738108"/>
            <a:chExt cx="3621624" cy="1559741"/>
          </a:xfrm>
        </p:grpSpPr>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020" y="5213098"/>
              <a:ext cx="1043029" cy="1084751"/>
            </a:xfrm>
            <a:prstGeom prst="rect">
              <a:avLst/>
            </a:prstGeom>
          </p:spPr>
        </p:pic>
        <p:sp>
          <p:nvSpPr>
            <p:cNvPr id="18" name="ZoneTexte 17"/>
            <p:cNvSpPr txBox="1"/>
            <p:nvPr/>
          </p:nvSpPr>
          <p:spPr>
            <a:xfrm>
              <a:off x="761681" y="4738108"/>
              <a:ext cx="3621624" cy="523220"/>
            </a:xfrm>
            <a:prstGeom prst="rect">
              <a:avLst/>
            </a:prstGeom>
            <a:noFill/>
          </p:spPr>
          <p:txBody>
            <a:bodyPr wrap="square" rtlCol="0">
              <a:spAutoFit/>
            </a:bodyPr>
            <a:lstStyle/>
            <a:p>
              <a:r>
                <a:rPr lang="fr-CH" sz="2800" dirty="0" smtClean="0"/>
                <a:t>   </a:t>
              </a:r>
              <a:r>
                <a:rPr lang="fr-CH" sz="2800" dirty="0" err="1" smtClean="0"/>
                <a:t>facebook</a:t>
              </a:r>
              <a:endParaRPr lang="fr-CH" sz="2800" dirty="0"/>
            </a:p>
          </p:txBody>
        </p:sp>
      </p:grpSp>
      <p:grpSp>
        <p:nvGrpSpPr>
          <p:cNvPr id="12" name="Groupe 11">
            <a:extLst>
              <a:ext uri="{FF2B5EF4-FFF2-40B4-BE49-F238E27FC236}">
                <a16:creationId xmlns="" xmlns:a16="http://schemas.microsoft.com/office/drawing/2014/main" id="{A36A7690-1BF6-4146-9D85-092F2BB693D0}"/>
              </a:ext>
            </a:extLst>
          </p:cNvPr>
          <p:cNvGrpSpPr/>
          <p:nvPr/>
        </p:nvGrpSpPr>
        <p:grpSpPr>
          <a:xfrm>
            <a:off x="4186694" y="1434271"/>
            <a:ext cx="4078472" cy="1410021"/>
            <a:chOff x="4083837" y="1668388"/>
            <a:chExt cx="4078472" cy="1410021"/>
          </a:xfrm>
        </p:grpSpPr>
        <p:pic>
          <p:nvPicPr>
            <p:cNvPr id="3" name="Image 2">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837" y="1668388"/>
              <a:ext cx="3569513" cy="1410021"/>
            </a:xfrm>
            <a:prstGeom prst="rect">
              <a:avLst/>
            </a:prstGeom>
          </p:spPr>
        </p:pic>
        <p:sp>
          <p:nvSpPr>
            <p:cNvPr id="20" name="ZoneTexte 19"/>
            <p:cNvSpPr txBox="1"/>
            <p:nvPr/>
          </p:nvSpPr>
          <p:spPr>
            <a:xfrm>
              <a:off x="5009188" y="2616744"/>
              <a:ext cx="3153121" cy="461665"/>
            </a:xfrm>
            <a:prstGeom prst="rect">
              <a:avLst/>
            </a:prstGeom>
            <a:noFill/>
          </p:spPr>
          <p:txBody>
            <a:bodyPr wrap="square" rtlCol="0">
              <a:spAutoFit/>
            </a:bodyPr>
            <a:lstStyle/>
            <a:p>
              <a:r>
                <a:rPr lang="fr-CH" sz="2400" dirty="0">
                  <a:solidFill>
                    <a:srgbClr val="A69779"/>
                  </a:solidFill>
                </a:rPr>
                <a:t>www.frequencia.ch</a:t>
              </a:r>
            </a:p>
          </p:txBody>
        </p:sp>
      </p:grpSp>
      <p:pic>
        <p:nvPicPr>
          <p:cNvPr id="21" name="Image 20">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2150" y="211663"/>
            <a:ext cx="1771650" cy="1343025"/>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3856" y="206909"/>
            <a:ext cx="1474510" cy="1418943"/>
          </a:xfrm>
          <a:prstGeom prst="rect">
            <a:avLst/>
          </a:prstGeom>
        </p:spPr>
      </p:pic>
      <p:sp>
        <p:nvSpPr>
          <p:cNvPr id="7" name="ZoneTexte 6"/>
          <p:cNvSpPr txBox="1"/>
          <p:nvPr/>
        </p:nvSpPr>
        <p:spPr>
          <a:xfrm>
            <a:off x="742249" y="3809756"/>
            <a:ext cx="3513176" cy="923330"/>
          </a:xfrm>
          <a:prstGeom prst="rect">
            <a:avLst/>
          </a:prstGeom>
          <a:noFill/>
        </p:spPr>
        <p:txBody>
          <a:bodyPr wrap="square" rtlCol="0">
            <a:spAutoFit/>
          </a:bodyPr>
          <a:lstStyle/>
          <a:p>
            <a:r>
              <a:rPr lang="fr-CH" b="1" dirty="0" smtClean="0">
                <a:solidFill>
                  <a:srgbClr val="FF0000"/>
                </a:solidFill>
              </a:rPr>
              <a:t>LA 1</a:t>
            </a:r>
            <a:r>
              <a:rPr lang="fr-CH" b="1" baseline="30000" dirty="0" smtClean="0">
                <a:solidFill>
                  <a:srgbClr val="FF0000"/>
                </a:solidFill>
              </a:rPr>
              <a:t>ÈRE</a:t>
            </a:r>
            <a:r>
              <a:rPr lang="fr-CH" b="1" dirty="0" smtClean="0">
                <a:solidFill>
                  <a:srgbClr val="FF0000"/>
                </a:solidFill>
              </a:rPr>
              <a:t> PÉTITION AVEC 75’000 SIGNATURES A ÉTÉ SUPPRIMÉE</a:t>
            </a:r>
            <a:br>
              <a:rPr lang="fr-CH" b="1" dirty="0" smtClean="0">
                <a:solidFill>
                  <a:srgbClr val="FF0000"/>
                </a:solidFill>
              </a:rPr>
            </a:br>
            <a:r>
              <a:rPr lang="fr-CH" b="1" dirty="0" smtClean="0">
                <a:solidFill>
                  <a:srgbClr val="FF0000"/>
                </a:solidFill>
              </a:rPr>
              <a:t>PAR «CHANGE.ORG» …</a:t>
            </a:r>
            <a:endParaRPr lang="fr-CH" b="1" dirty="0">
              <a:solidFill>
                <a:srgbClr val="FF0000"/>
              </a:solidFill>
            </a:endParaRPr>
          </a:p>
        </p:txBody>
      </p:sp>
      <p:pic>
        <p:nvPicPr>
          <p:cNvPr id="19" name="Image 18">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4117" y="4206239"/>
            <a:ext cx="6208827" cy="1365942"/>
          </a:xfrm>
          <a:prstGeom prst="rect">
            <a:avLst/>
          </a:prstGeom>
        </p:spPr>
      </p:pic>
      <p:pic>
        <p:nvPicPr>
          <p:cNvPr id="25" name="Image 24">
            <a:hlinkClick r:id="rId13" action="ppaction://hlinkfile"/>
          </p:cNvPr>
          <p:cNvPicPr>
            <a:picLocks noChangeAspect="1"/>
          </p:cNvPicPr>
          <p:nvPr/>
        </p:nvPicPr>
        <p:blipFill>
          <a:blip r:embed="rId14"/>
          <a:stretch>
            <a:fillRect/>
          </a:stretch>
        </p:blipFill>
        <p:spPr>
          <a:xfrm>
            <a:off x="8528937" y="5608805"/>
            <a:ext cx="2825742" cy="919487"/>
          </a:xfrm>
          <a:prstGeom prst="rect">
            <a:avLst/>
          </a:prstGeom>
        </p:spPr>
      </p:pic>
      <p:pic>
        <p:nvPicPr>
          <p:cNvPr id="17" name="Image 16">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5386" y="1544434"/>
            <a:ext cx="3238856" cy="1843298"/>
          </a:xfrm>
          <a:prstGeom prst="rect">
            <a:avLst/>
          </a:prstGeom>
        </p:spPr>
      </p:pic>
      <p:pic>
        <p:nvPicPr>
          <p:cNvPr id="14" name="Image 13">
            <a:hlinkClick r:id="rId17"/>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73569" y="2987799"/>
            <a:ext cx="3217334" cy="965200"/>
          </a:xfrm>
          <a:prstGeom prst="rect">
            <a:avLst/>
          </a:prstGeom>
        </p:spPr>
      </p:pic>
    </p:spTree>
    <p:extLst>
      <p:ext uri="{BB962C8B-B14F-4D97-AF65-F5344CB8AC3E}">
        <p14:creationId xmlns:p14="http://schemas.microsoft.com/office/powerpoint/2010/main" val="22107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500"/>
                            </p:stCondLst>
                            <p:childTnLst>
                              <p:par>
                                <p:cTn id="21" presetID="26"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1500" fill="hold"/>
                                        <p:tgtEl>
                                          <p:spTgt spid="9"/>
                                        </p:tgtEl>
                                        <p:attrNameLst>
                                          <p:attrName>ppt_x</p:attrName>
                                        </p:attrNameLst>
                                      </p:cBhvr>
                                      <p:tavLst>
                                        <p:tav tm="0">
                                          <p:val>
                                            <p:strVal val="#ppt_x"/>
                                          </p:val>
                                        </p:tav>
                                        <p:tav tm="100000">
                                          <p:val>
                                            <p:strVal val="#ppt_x"/>
                                          </p:val>
                                        </p:tav>
                                      </p:tavLst>
                                    </p:anim>
                                    <p:anim calcmode="lin" valueType="num">
                                      <p:cBhvr additive="base">
                                        <p:cTn id="60" dur="1500" fill="hold"/>
                                        <p:tgtEl>
                                          <p:spTgt spid="9"/>
                                        </p:tgtEl>
                                        <p:attrNameLst>
                                          <p:attrName>ppt_y</p:attrName>
                                        </p:attrNameLst>
                                      </p:cBhvr>
                                      <p:tavLst>
                                        <p:tav tm="0">
                                          <p:val>
                                            <p:strVal val="1+#ppt_h/2"/>
                                          </p:val>
                                        </p:tav>
                                        <p:tav tm="100000">
                                          <p:val>
                                            <p:strVal val="#ppt_y"/>
                                          </p:val>
                                        </p:tav>
                                      </p:tavLst>
                                    </p:anim>
                                  </p:childTnLst>
                                </p:cTn>
                              </p:par>
                            </p:childTnLst>
                          </p:cTn>
                        </p:par>
                        <p:par>
                          <p:cTn id="61" fill="hold">
                            <p:stCondLst>
                              <p:cond delay="1500"/>
                            </p:stCondLst>
                            <p:childTnLst>
                              <p:par>
                                <p:cTn id="62" presetID="6" presetClass="entr" presetSubtype="32"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ircle(out)">
                                      <p:cBhvr>
                                        <p:cTn id="64" dur="2000"/>
                                        <p:tgtEl>
                                          <p:spTgt spid="6"/>
                                        </p:tgtEl>
                                      </p:cBhvr>
                                    </p:animEffect>
                                  </p:childTnLst>
                                </p:cTn>
                              </p:par>
                            </p:childTnLst>
                          </p:cTn>
                        </p:par>
                        <p:par>
                          <p:cTn id="65" fill="hold">
                            <p:stCondLst>
                              <p:cond delay="3500"/>
                            </p:stCondLst>
                            <p:childTnLst>
                              <p:par>
                                <p:cTn id="66" presetID="26" presetClass="entr" presetSubtype="0"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80">
                                          <p:stCondLst>
                                            <p:cond delay="0"/>
                                          </p:stCondLst>
                                        </p:cTn>
                                        <p:tgtEl>
                                          <p:spTgt spid="15"/>
                                        </p:tgtEl>
                                      </p:cBhvr>
                                    </p:animEffect>
                                    <p:anim calcmode="lin" valueType="num">
                                      <p:cBhvr>
                                        <p:cTn id="6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4" dur="26">
                                          <p:stCondLst>
                                            <p:cond delay="650"/>
                                          </p:stCondLst>
                                        </p:cTn>
                                        <p:tgtEl>
                                          <p:spTgt spid="15"/>
                                        </p:tgtEl>
                                      </p:cBhvr>
                                      <p:to x="100000" y="60000"/>
                                    </p:animScale>
                                    <p:animScale>
                                      <p:cBhvr>
                                        <p:cTn id="75" dur="166" decel="50000">
                                          <p:stCondLst>
                                            <p:cond delay="676"/>
                                          </p:stCondLst>
                                        </p:cTn>
                                        <p:tgtEl>
                                          <p:spTgt spid="15"/>
                                        </p:tgtEl>
                                      </p:cBhvr>
                                      <p:to x="100000" y="100000"/>
                                    </p:animScale>
                                    <p:animScale>
                                      <p:cBhvr>
                                        <p:cTn id="76" dur="26">
                                          <p:stCondLst>
                                            <p:cond delay="1312"/>
                                          </p:stCondLst>
                                        </p:cTn>
                                        <p:tgtEl>
                                          <p:spTgt spid="15"/>
                                        </p:tgtEl>
                                      </p:cBhvr>
                                      <p:to x="100000" y="80000"/>
                                    </p:animScale>
                                    <p:animScale>
                                      <p:cBhvr>
                                        <p:cTn id="77" dur="166" decel="50000">
                                          <p:stCondLst>
                                            <p:cond delay="1338"/>
                                          </p:stCondLst>
                                        </p:cTn>
                                        <p:tgtEl>
                                          <p:spTgt spid="15"/>
                                        </p:tgtEl>
                                      </p:cBhvr>
                                      <p:to x="100000" y="100000"/>
                                    </p:animScale>
                                    <p:animScale>
                                      <p:cBhvr>
                                        <p:cTn id="78" dur="26">
                                          <p:stCondLst>
                                            <p:cond delay="1642"/>
                                          </p:stCondLst>
                                        </p:cTn>
                                        <p:tgtEl>
                                          <p:spTgt spid="15"/>
                                        </p:tgtEl>
                                      </p:cBhvr>
                                      <p:to x="100000" y="90000"/>
                                    </p:animScale>
                                    <p:animScale>
                                      <p:cBhvr>
                                        <p:cTn id="79" dur="166" decel="50000">
                                          <p:stCondLst>
                                            <p:cond delay="1668"/>
                                          </p:stCondLst>
                                        </p:cTn>
                                        <p:tgtEl>
                                          <p:spTgt spid="15"/>
                                        </p:tgtEl>
                                      </p:cBhvr>
                                      <p:to x="100000" y="100000"/>
                                    </p:animScale>
                                    <p:animScale>
                                      <p:cBhvr>
                                        <p:cTn id="80" dur="26">
                                          <p:stCondLst>
                                            <p:cond delay="1808"/>
                                          </p:stCondLst>
                                        </p:cTn>
                                        <p:tgtEl>
                                          <p:spTgt spid="15"/>
                                        </p:tgtEl>
                                      </p:cBhvr>
                                      <p:to x="100000" y="95000"/>
                                    </p:animScale>
                                    <p:animScale>
                                      <p:cBhvr>
                                        <p:cTn id="81" dur="166" decel="50000">
                                          <p:stCondLst>
                                            <p:cond delay="1834"/>
                                          </p:stCondLst>
                                        </p:cTn>
                                        <p:tgtEl>
                                          <p:spTgt spid="15"/>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30" presetClass="entr" presetSubtype="0"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600" decel="100000"/>
                                        <p:tgtEl>
                                          <p:spTgt spid="12"/>
                                        </p:tgtEl>
                                      </p:cBhvr>
                                    </p:animEffect>
                                    <p:anim calcmode="lin" valueType="num">
                                      <p:cBhvr>
                                        <p:cTn id="87" dur="1600" decel="100000" fill="hold"/>
                                        <p:tgtEl>
                                          <p:spTgt spid="12"/>
                                        </p:tgtEl>
                                        <p:attrNameLst>
                                          <p:attrName>style.rotation</p:attrName>
                                        </p:attrNameLst>
                                      </p:cBhvr>
                                      <p:tavLst>
                                        <p:tav tm="0">
                                          <p:val>
                                            <p:fltVal val="-90"/>
                                          </p:val>
                                        </p:tav>
                                        <p:tav tm="100000">
                                          <p:val>
                                            <p:fltVal val="0"/>
                                          </p:val>
                                        </p:tav>
                                      </p:tavLst>
                                    </p:anim>
                                    <p:anim calcmode="lin" valueType="num">
                                      <p:cBhvr>
                                        <p:cTn id="88" dur="1600" decel="100000" fill="hold"/>
                                        <p:tgtEl>
                                          <p:spTgt spid="12"/>
                                        </p:tgtEl>
                                        <p:attrNameLst>
                                          <p:attrName>ppt_x</p:attrName>
                                        </p:attrNameLst>
                                      </p:cBhvr>
                                      <p:tavLst>
                                        <p:tav tm="0">
                                          <p:val>
                                            <p:strVal val="#ppt_x+0.4"/>
                                          </p:val>
                                        </p:tav>
                                        <p:tav tm="100000">
                                          <p:val>
                                            <p:strVal val="#ppt_x-0.05"/>
                                          </p:val>
                                        </p:tav>
                                      </p:tavLst>
                                    </p:anim>
                                    <p:anim calcmode="lin" valueType="num">
                                      <p:cBhvr>
                                        <p:cTn id="89" dur="1600" decel="100000" fill="hold"/>
                                        <p:tgtEl>
                                          <p:spTgt spid="12"/>
                                        </p:tgtEl>
                                        <p:attrNameLst>
                                          <p:attrName>ppt_y</p:attrName>
                                        </p:attrNameLst>
                                      </p:cBhvr>
                                      <p:tavLst>
                                        <p:tav tm="0">
                                          <p:val>
                                            <p:strVal val="#ppt_y-0.4"/>
                                          </p:val>
                                        </p:tav>
                                        <p:tav tm="100000">
                                          <p:val>
                                            <p:strVal val="#ppt_y+0.1"/>
                                          </p:val>
                                        </p:tav>
                                      </p:tavLst>
                                    </p:anim>
                                    <p:anim calcmode="lin" valueType="num">
                                      <p:cBhvr>
                                        <p:cTn id="90" dur="400" accel="100000" fill="hold">
                                          <p:stCondLst>
                                            <p:cond delay="1600"/>
                                          </p:stCondLst>
                                        </p:cTn>
                                        <p:tgtEl>
                                          <p:spTgt spid="12"/>
                                        </p:tgtEl>
                                        <p:attrNameLst>
                                          <p:attrName>ppt_x</p:attrName>
                                        </p:attrNameLst>
                                      </p:cBhvr>
                                      <p:tavLst>
                                        <p:tav tm="0">
                                          <p:val>
                                            <p:strVal val="#ppt_x-0.05"/>
                                          </p:val>
                                        </p:tav>
                                        <p:tav tm="100000">
                                          <p:val>
                                            <p:strVal val="#ppt_x"/>
                                          </p:val>
                                        </p:tav>
                                      </p:tavLst>
                                    </p:anim>
                                    <p:anim calcmode="lin" valueType="num">
                                      <p:cBhvr>
                                        <p:cTn id="91" dur="400" accel="100000" fill="hold">
                                          <p:stCondLst>
                                            <p:cond delay="16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p:cTn id="96" dur="1000" fill="hold"/>
                                        <p:tgtEl>
                                          <p:spTgt spid="14"/>
                                        </p:tgtEl>
                                        <p:attrNameLst>
                                          <p:attrName>ppt_w</p:attrName>
                                        </p:attrNameLst>
                                      </p:cBhvr>
                                      <p:tavLst>
                                        <p:tav tm="0">
                                          <p:val>
                                            <p:fltVal val="0"/>
                                          </p:val>
                                        </p:tav>
                                        <p:tav tm="100000">
                                          <p:val>
                                            <p:strVal val="#ppt_w"/>
                                          </p:val>
                                        </p:tav>
                                      </p:tavLst>
                                    </p:anim>
                                    <p:anim calcmode="lin" valueType="num">
                                      <p:cBhvr>
                                        <p:cTn id="97" dur="1000" fill="hold"/>
                                        <p:tgtEl>
                                          <p:spTgt spid="14"/>
                                        </p:tgtEl>
                                        <p:attrNameLst>
                                          <p:attrName>ppt_h</p:attrName>
                                        </p:attrNameLst>
                                      </p:cBhvr>
                                      <p:tavLst>
                                        <p:tav tm="0">
                                          <p:val>
                                            <p:fltVal val="0"/>
                                          </p:val>
                                        </p:tav>
                                        <p:tav tm="100000">
                                          <p:val>
                                            <p:strVal val="#ppt_h"/>
                                          </p:val>
                                        </p:tav>
                                      </p:tavLst>
                                    </p:anim>
                                    <p:anim calcmode="lin" valueType="num">
                                      <p:cBhvr>
                                        <p:cTn id="98" dur="1000" fill="hold"/>
                                        <p:tgtEl>
                                          <p:spTgt spid="14"/>
                                        </p:tgtEl>
                                        <p:attrNameLst>
                                          <p:attrName>style.rotation</p:attrName>
                                        </p:attrNameLst>
                                      </p:cBhvr>
                                      <p:tavLst>
                                        <p:tav tm="0">
                                          <p:val>
                                            <p:fltVal val="90"/>
                                          </p:val>
                                        </p:tav>
                                        <p:tav tm="100000">
                                          <p:val>
                                            <p:fltVal val="0"/>
                                          </p:val>
                                        </p:tav>
                                      </p:tavLst>
                                    </p:anim>
                                    <p:animEffect transition="in" filter="fade">
                                      <p:cBhvr>
                                        <p:cTn id="99" dur="10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2000"/>
                                        <p:tgtEl>
                                          <p:spTgt spid="2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wipe(left)">
                                      <p:cBhvr>
                                        <p:cTn id="109" dur="1500"/>
                                        <p:tgtEl>
                                          <p:spTgt spid="1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outVertical)">
                                      <p:cBhvr>
                                        <p:cTn id="1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8118055" y="1671033"/>
            <a:ext cx="3098800" cy="646331"/>
          </a:xfrm>
          <a:prstGeom prst="rect">
            <a:avLst/>
          </a:prstGeom>
          <a:noFill/>
        </p:spPr>
        <p:txBody>
          <a:bodyPr wrap="square" rtlCol="0">
            <a:spAutoFit/>
          </a:bodyPr>
          <a:lstStyle/>
          <a:p>
            <a:r>
              <a:rPr lang="fr-CH" sz="3600" dirty="0">
                <a:solidFill>
                  <a:schemeClr val="bg1"/>
                </a:solidFill>
              </a:rPr>
              <a:t>www.stop5g.ch</a:t>
            </a:r>
          </a:p>
        </p:txBody>
      </p:sp>
      <p:grpSp>
        <p:nvGrpSpPr>
          <p:cNvPr id="2" name="Groupe 1">
            <a:extLst>
              <a:ext uri="{FF2B5EF4-FFF2-40B4-BE49-F238E27FC236}">
                <a16:creationId xmlns="" xmlns:a16="http://schemas.microsoft.com/office/drawing/2014/main" id="{9589A2E3-7609-2F47-A571-D61560A9C347}"/>
              </a:ext>
            </a:extLst>
          </p:cNvPr>
          <p:cNvGrpSpPr/>
          <p:nvPr/>
        </p:nvGrpSpPr>
        <p:grpSpPr>
          <a:xfrm>
            <a:off x="818307" y="410952"/>
            <a:ext cx="3372689" cy="2382130"/>
            <a:chOff x="818307" y="410952"/>
            <a:chExt cx="3372689" cy="2382130"/>
          </a:xfrm>
        </p:grpSpPr>
        <p:pic>
          <p:nvPicPr>
            <p:cNvPr id="22" name="Image 2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07" y="548984"/>
              <a:ext cx="3372689" cy="2244098"/>
            </a:xfrm>
            <a:prstGeom prst="rect">
              <a:avLst/>
            </a:prstGeom>
          </p:spPr>
        </p:pic>
        <p:sp>
          <p:nvSpPr>
            <p:cNvPr id="23" name="ZoneTexte 22"/>
            <p:cNvSpPr txBox="1"/>
            <p:nvPr/>
          </p:nvSpPr>
          <p:spPr>
            <a:xfrm>
              <a:off x="983539" y="410952"/>
              <a:ext cx="3098800" cy="646331"/>
            </a:xfrm>
            <a:prstGeom prst="rect">
              <a:avLst/>
            </a:prstGeom>
            <a:noFill/>
          </p:spPr>
          <p:txBody>
            <a:bodyPr wrap="square" rtlCol="0">
              <a:spAutoFit/>
            </a:bodyPr>
            <a:lstStyle/>
            <a:p>
              <a:r>
                <a:rPr lang="fr-CH" sz="3600" dirty="0">
                  <a:solidFill>
                    <a:schemeClr val="bg1"/>
                  </a:solidFill>
                </a:rPr>
                <a:t>www.stop5g.ch</a:t>
              </a:r>
            </a:p>
          </p:txBody>
        </p:sp>
      </p:grpSp>
      <p:pic>
        <p:nvPicPr>
          <p:cNvPr id="25" name="Image 24">
            <a:hlinkClick r:id="rId4"/>
          </p:cNvPr>
          <p:cNvPicPr>
            <a:picLocks noChangeAspect="1"/>
          </p:cNvPicPr>
          <p:nvPr/>
        </p:nvPicPr>
        <p:blipFill>
          <a:blip r:embed="rId5"/>
          <a:stretch>
            <a:fillRect/>
          </a:stretch>
        </p:blipFill>
        <p:spPr>
          <a:xfrm>
            <a:off x="4451386" y="4167445"/>
            <a:ext cx="3152775" cy="371475"/>
          </a:xfrm>
          <a:prstGeom prst="rect">
            <a:avLst/>
          </a:prstGeom>
        </p:spPr>
      </p:pic>
      <p:pic>
        <p:nvPicPr>
          <p:cNvPr id="27" name="Image 26">
            <a:hlinkClick r:id="rId6"/>
          </p:cNvPr>
          <p:cNvPicPr>
            <a:picLocks noChangeAspect="1"/>
          </p:cNvPicPr>
          <p:nvPr/>
        </p:nvPicPr>
        <p:blipFill>
          <a:blip r:embed="rId7"/>
          <a:stretch>
            <a:fillRect/>
          </a:stretch>
        </p:blipFill>
        <p:spPr>
          <a:xfrm rot="16200000">
            <a:off x="-3033252" y="3233737"/>
            <a:ext cx="6858000" cy="390525"/>
          </a:xfrm>
          <a:prstGeom prst="rect">
            <a:avLst/>
          </a:prstGeom>
        </p:spPr>
      </p:pic>
      <p:pic>
        <p:nvPicPr>
          <p:cNvPr id="28" name="Image 27">
            <a:hlinkClick r:id="rId6"/>
          </p:cNvPr>
          <p:cNvPicPr>
            <a:picLocks noChangeAspect="1"/>
          </p:cNvPicPr>
          <p:nvPr/>
        </p:nvPicPr>
        <p:blipFill>
          <a:blip r:embed="rId8"/>
          <a:stretch>
            <a:fillRect/>
          </a:stretch>
        </p:blipFill>
        <p:spPr>
          <a:xfrm rot="16200000">
            <a:off x="8352398" y="3233736"/>
            <a:ext cx="6857999" cy="390525"/>
          </a:xfrm>
          <a:prstGeom prst="rect">
            <a:avLst/>
          </a:prstGeom>
        </p:spPr>
      </p:pic>
      <p:pic>
        <p:nvPicPr>
          <p:cNvPr id="30" name="Image 29">
            <a:hlinkClick r:id="rId9"/>
          </p:cNvPr>
          <p:cNvPicPr>
            <a:picLocks noChangeAspect="1"/>
          </p:cNvPicPr>
          <p:nvPr/>
        </p:nvPicPr>
        <p:blipFill>
          <a:blip r:embed="rId10"/>
          <a:stretch>
            <a:fillRect/>
          </a:stretch>
        </p:blipFill>
        <p:spPr>
          <a:xfrm>
            <a:off x="7948164" y="334569"/>
            <a:ext cx="3409950" cy="3609975"/>
          </a:xfrm>
          <a:prstGeom prst="rect">
            <a:avLst/>
          </a:prstGeom>
        </p:spPr>
      </p:pic>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83265" y="1513167"/>
            <a:ext cx="2550977" cy="2454844"/>
          </a:xfrm>
          <a:prstGeom prst="rect">
            <a:avLst/>
          </a:prstGeom>
        </p:spPr>
      </p:pic>
      <p:pic>
        <p:nvPicPr>
          <p:cNvPr id="31" name="Image 30">
            <a:hlinkClick r:id="rId12"/>
          </p:cNvPr>
          <p:cNvPicPr>
            <a:picLocks noChangeAspect="1"/>
          </p:cNvPicPr>
          <p:nvPr/>
        </p:nvPicPr>
        <p:blipFill>
          <a:blip r:embed="rId13"/>
          <a:stretch>
            <a:fillRect/>
          </a:stretch>
        </p:blipFill>
        <p:spPr>
          <a:xfrm>
            <a:off x="4485186" y="548655"/>
            <a:ext cx="3118975" cy="745415"/>
          </a:xfrm>
          <a:prstGeom prst="rect">
            <a:avLst/>
          </a:prstGeom>
        </p:spPr>
      </p:pic>
      <p:sp>
        <p:nvSpPr>
          <p:cNvPr id="32" name="ZoneTexte 31"/>
          <p:cNvSpPr txBox="1"/>
          <p:nvPr/>
        </p:nvSpPr>
        <p:spPr>
          <a:xfrm>
            <a:off x="8232065" y="3834481"/>
            <a:ext cx="3240059" cy="461665"/>
          </a:xfrm>
          <a:prstGeom prst="rect">
            <a:avLst/>
          </a:prstGeom>
          <a:noFill/>
        </p:spPr>
        <p:txBody>
          <a:bodyPr wrap="square" rtlCol="0">
            <a:spAutoFit/>
          </a:bodyPr>
          <a:lstStyle/>
          <a:p>
            <a:r>
              <a:rPr lang="fr-CH" sz="2400" dirty="0"/>
              <a:t>ASSOCIATIONS LOCALES</a:t>
            </a:r>
          </a:p>
        </p:txBody>
      </p:sp>
      <p:pic>
        <p:nvPicPr>
          <p:cNvPr id="4" name="Image 3">
            <a:hlinkClick r:id="rId6"/>
            <a:extLst>
              <a:ext uri="{FF2B5EF4-FFF2-40B4-BE49-F238E27FC236}">
                <a16:creationId xmlns="" xmlns:a16="http://schemas.microsoft.com/office/drawing/2014/main" id="{33214E54-4D0B-734F-9F70-104F1D3365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313" y="4799798"/>
            <a:ext cx="10592801" cy="1909688"/>
          </a:xfrm>
          <a:prstGeom prst="rect">
            <a:avLst/>
          </a:prstGeom>
        </p:spPr>
      </p:pic>
      <p:sp>
        <p:nvSpPr>
          <p:cNvPr id="3" name="Rectangle 2">
            <a:hlinkClick r:id="rId15"/>
          </p:cNvPr>
          <p:cNvSpPr/>
          <p:nvPr/>
        </p:nvSpPr>
        <p:spPr>
          <a:xfrm>
            <a:off x="818307" y="5215467"/>
            <a:ext cx="3779093"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15">
            <a:hlinkClick r:id="rId16"/>
          </p:cNvPr>
          <p:cNvSpPr/>
          <p:nvPr/>
        </p:nvSpPr>
        <p:spPr>
          <a:xfrm>
            <a:off x="818307" y="5917810"/>
            <a:ext cx="3779093"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a:hlinkClick r:id="rId17"/>
          </p:cNvPr>
          <p:cNvSpPr/>
          <p:nvPr/>
        </p:nvSpPr>
        <p:spPr>
          <a:xfrm>
            <a:off x="7446544" y="5259702"/>
            <a:ext cx="3843497"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a:hlinkClick r:id="rId18"/>
          </p:cNvPr>
          <p:cNvSpPr/>
          <p:nvPr/>
        </p:nvSpPr>
        <p:spPr>
          <a:xfrm>
            <a:off x="7484417" y="6035996"/>
            <a:ext cx="3805624"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a:hlinkClick r:id="rId19"/>
          </p:cNvPr>
          <p:cNvSpPr/>
          <p:nvPr/>
        </p:nvSpPr>
        <p:spPr>
          <a:xfrm>
            <a:off x="5169159" y="4870580"/>
            <a:ext cx="1847461" cy="183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ZoneTexte 5"/>
          <p:cNvSpPr txBox="1"/>
          <p:nvPr/>
        </p:nvSpPr>
        <p:spPr>
          <a:xfrm>
            <a:off x="8246530" y="4186076"/>
            <a:ext cx="2967308" cy="923330"/>
          </a:xfrm>
          <a:prstGeom prst="rect">
            <a:avLst/>
          </a:prstGeom>
          <a:noFill/>
        </p:spPr>
        <p:txBody>
          <a:bodyPr wrap="square" rtlCol="0">
            <a:spAutoFit/>
          </a:bodyPr>
          <a:lstStyle/>
          <a:p>
            <a:r>
              <a:rPr lang="fr-CH" dirty="0" smtClean="0">
                <a:hlinkClick r:id="rId20"/>
              </a:rPr>
              <a:t>www.onsebouge.ch</a:t>
            </a:r>
            <a:endParaRPr lang="fr-CH" dirty="0"/>
          </a:p>
          <a:p>
            <a:r>
              <a:rPr lang="fr-CH" dirty="0" smtClean="0">
                <a:hlinkClick r:id="rId21"/>
              </a:rPr>
              <a:t>www.stop5gGlane.ch</a:t>
            </a:r>
            <a:endParaRPr lang="fr-CH" dirty="0"/>
          </a:p>
          <a:p>
            <a:r>
              <a:rPr lang="fr-CH" dirty="0" smtClean="0">
                <a:hlinkClick r:id="rId22"/>
              </a:rPr>
              <a:t>www.juranon5g.ch</a:t>
            </a:r>
            <a:r>
              <a:rPr lang="fr-CH" dirty="0" smtClean="0"/>
              <a:t> … + autres</a:t>
            </a:r>
            <a:endParaRPr lang="fr-CH" dirty="0"/>
          </a:p>
        </p:txBody>
      </p:sp>
      <p:pic>
        <p:nvPicPr>
          <p:cNvPr id="1028" name="Picture 4" descr="Icône d'alarme image libre de droit par valentint ...">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8307" y="3061514"/>
            <a:ext cx="1858011" cy="1858011"/>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a:hlinkClick r:id="rId23"/>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43556" y="3196898"/>
            <a:ext cx="1912508" cy="1912508"/>
          </a:xfrm>
          <a:prstGeom prst="rect">
            <a:avLst/>
          </a:prstGeom>
        </p:spPr>
      </p:pic>
      <p:sp>
        <p:nvSpPr>
          <p:cNvPr id="7" name="Rectangle 6"/>
          <p:cNvSpPr/>
          <p:nvPr/>
        </p:nvSpPr>
        <p:spPr>
          <a:xfrm>
            <a:off x="2785533" y="4842133"/>
            <a:ext cx="999067" cy="309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p:cNvSpPr txBox="1"/>
          <p:nvPr/>
        </p:nvSpPr>
        <p:spPr>
          <a:xfrm>
            <a:off x="1148054" y="4371241"/>
            <a:ext cx="1755560" cy="369332"/>
          </a:xfrm>
          <a:prstGeom prst="rect">
            <a:avLst/>
          </a:prstGeom>
          <a:noFill/>
        </p:spPr>
        <p:txBody>
          <a:bodyPr wrap="square" rtlCol="0">
            <a:spAutoFit/>
          </a:bodyPr>
          <a:lstStyle/>
          <a:p>
            <a:r>
              <a:rPr lang="fr-CH" b="1" dirty="0" smtClean="0">
                <a:solidFill>
                  <a:schemeClr val="bg1"/>
                </a:solidFill>
              </a:rPr>
              <a:t>ANTENNES</a:t>
            </a:r>
            <a:endParaRPr lang="fr-CH" b="1" dirty="0">
              <a:solidFill>
                <a:schemeClr val="bg1"/>
              </a:solidFill>
            </a:endParaRPr>
          </a:p>
        </p:txBody>
      </p:sp>
    </p:spTree>
    <p:extLst>
      <p:ext uri="{BB962C8B-B14F-4D97-AF65-F5344CB8AC3E}">
        <p14:creationId xmlns:p14="http://schemas.microsoft.com/office/powerpoint/2010/main" val="13658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Scale>
                                      <p:cBhvr>
                                        <p:cTn id="17"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5"/>
                                        </p:tgtEl>
                                        <p:attrNameLst>
                                          <p:attrName>ppt_x</p:attrName>
                                          <p:attrName>ppt_y</p:attrName>
                                        </p:attrNameLst>
                                      </p:cBhvr>
                                    </p:animMotion>
                                    <p:animEffect transition="in" filter="fade">
                                      <p:cBhvr>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
                                        <p:tgtEl>
                                          <p:spTgt spid="31"/>
                                        </p:tgtEl>
                                      </p:cBhvr>
                                    </p:animEffect>
                                    <p:anim calcmode="lin" valueType="num">
                                      <p:cBhvr>
                                        <p:cTn id="25" dur="400" fill="hold"/>
                                        <p:tgtEl>
                                          <p:spTgt spid="31"/>
                                        </p:tgtEl>
                                        <p:attrNameLst>
                                          <p:attrName>ppt_x</p:attrName>
                                        </p:attrNameLst>
                                      </p:cBhvr>
                                      <p:tavLst>
                                        <p:tav tm="0">
                                          <p:val>
                                            <p:strVal val="#ppt_x"/>
                                          </p:val>
                                        </p:tav>
                                        <p:tav tm="100000">
                                          <p:val>
                                            <p:strVal val="#ppt_x"/>
                                          </p:val>
                                        </p:tav>
                                      </p:tavLst>
                                    </p:anim>
                                    <p:anim calcmode="lin" valueType="num">
                                      <p:cBhvr>
                                        <p:cTn id="26" dur="400" fill="hold"/>
                                        <p:tgtEl>
                                          <p:spTgt spid="31"/>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ppt_x</p:attrName>
                                        </p:attrNameLst>
                                      </p:cBhvr>
                                      <p:tavLst>
                                        <p:tav tm="0">
                                          <p:val>
                                            <p:strVal val="#ppt_x"/>
                                          </p:val>
                                        </p:tav>
                                        <p:tav tm="100000">
                                          <p:val>
                                            <p:strVal val="#ppt_x"/>
                                          </p:val>
                                        </p:tav>
                                      </p:tavLst>
                                    </p:anim>
                                    <p:anim calcmode="lin" valueType="num">
                                      <p:cBhvr>
                                        <p:cTn id="35"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1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1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 calcmode="lin" valueType="num">
                                      <p:cBhvr>
                                        <p:cTn id="57" dur="500" fill="hold"/>
                                        <p:tgtEl>
                                          <p:spTgt spid="1028"/>
                                        </p:tgtEl>
                                        <p:attrNameLst>
                                          <p:attrName>ppt_w</p:attrName>
                                        </p:attrNameLst>
                                      </p:cBhvr>
                                      <p:tavLst>
                                        <p:tav tm="0">
                                          <p:val>
                                            <p:fltVal val="0"/>
                                          </p:val>
                                        </p:tav>
                                        <p:tav tm="100000">
                                          <p:val>
                                            <p:strVal val="#ppt_w"/>
                                          </p:val>
                                        </p:tav>
                                      </p:tavLst>
                                    </p:anim>
                                    <p:anim calcmode="lin" valueType="num">
                                      <p:cBhvr>
                                        <p:cTn id="58" dur="500" fill="hold"/>
                                        <p:tgtEl>
                                          <p:spTgt spid="1028"/>
                                        </p:tgtEl>
                                        <p:attrNameLst>
                                          <p:attrName>ppt_h</p:attrName>
                                        </p:attrNameLst>
                                      </p:cBhvr>
                                      <p:tavLst>
                                        <p:tav tm="0">
                                          <p:val>
                                            <p:fltVal val="0"/>
                                          </p:val>
                                        </p:tav>
                                        <p:tav tm="100000">
                                          <p:val>
                                            <p:strVal val="#ppt_h"/>
                                          </p:val>
                                        </p:tav>
                                      </p:tavLst>
                                    </p:anim>
                                    <p:animEffect transition="in" filter="fade">
                                      <p:cBhvr>
                                        <p:cTn id="59" dur="500"/>
                                        <p:tgtEl>
                                          <p:spTgt spid="1028"/>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heel(1)">
                                      <p:cBhvr>
                                        <p:cTn id="64" dur="2000"/>
                                        <p:tgtEl>
                                          <p:spTgt spid="30"/>
                                        </p:tgtEl>
                                      </p:cBhvr>
                                    </p:animEffect>
                                  </p:childTnLst>
                                </p:cTn>
                              </p:par>
                            </p:childTnLst>
                          </p:cTn>
                        </p:par>
                        <p:par>
                          <p:cTn id="65" fill="hold">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dissolve">
                                      <p:cBhvr>
                                        <p:cTn id="68" dur="1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fade">
                                      <p:cBhvr>
                                        <p:cTn id="73" dur="1000"/>
                                        <p:tgtEl>
                                          <p:spTgt spid="6">
                                            <p:txEl>
                                              <p:pRg st="0" end="0"/>
                                            </p:txEl>
                                          </p:spTgt>
                                        </p:tgtEl>
                                      </p:cBhvr>
                                    </p:animEffect>
                                    <p:anim calcmode="lin" valueType="num">
                                      <p:cBhvr>
                                        <p:cTn id="7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6">
                                            <p:txEl>
                                              <p:pRg st="1" end="1"/>
                                            </p:txEl>
                                          </p:spTgt>
                                        </p:tgtEl>
                                        <p:attrNameLst>
                                          <p:attrName>style.visibility</p:attrName>
                                        </p:attrNameLst>
                                      </p:cBhvr>
                                      <p:to>
                                        <p:strVal val="visible"/>
                                      </p:to>
                                    </p:set>
                                    <p:animEffect transition="in" filter="fade">
                                      <p:cBhvr>
                                        <p:cTn id="80" dur="1000"/>
                                        <p:tgtEl>
                                          <p:spTgt spid="6">
                                            <p:txEl>
                                              <p:pRg st="1" end="1"/>
                                            </p:txEl>
                                          </p:spTgt>
                                        </p:tgtEl>
                                      </p:cBhvr>
                                    </p:animEffect>
                                    <p:anim calcmode="lin" valueType="num">
                                      <p:cBhvr>
                                        <p:cTn id="8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6">
                                            <p:txEl>
                                              <p:pRg st="2" end="2"/>
                                            </p:txEl>
                                          </p:spTgt>
                                        </p:tgtEl>
                                        <p:attrNameLst>
                                          <p:attrName>style.visibility</p:attrName>
                                        </p:attrNameLst>
                                      </p:cBhvr>
                                      <p:to>
                                        <p:strVal val="visible"/>
                                      </p:to>
                                    </p:set>
                                    <p:animEffect transition="in" filter="fade">
                                      <p:cBhvr>
                                        <p:cTn id="87" dur="1000"/>
                                        <p:tgtEl>
                                          <p:spTgt spid="6">
                                            <p:txEl>
                                              <p:pRg st="2" end="2"/>
                                            </p:txEl>
                                          </p:spTgt>
                                        </p:tgtEl>
                                      </p:cBhvr>
                                    </p:animEffect>
                                    <p:anim calcmode="lin" valueType="num">
                                      <p:cBhvr>
                                        <p:cTn id="8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72067" y="353393"/>
            <a:ext cx="11116733" cy="707886"/>
          </a:xfrm>
          <a:prstGeom prst="rect">
            <a:avLst/>
          </a:prstGeom>
          <a:noFill/>
        </p:spPr>
        <p:txBody>
          <a:bodyPr wrap="square" rtlCol="0">
            <a:spAutoFit/>
          </a:bodyPr>
          <a:lstStyle/>
          <a:p>
            <a:r>
              <a:rPr lang="fr-CH" sz="4000" dirty="0">
                <a:latin typeface="+mj-lt"/>
              </a:rPr>
              <a:t>Quelles fréquences pour la 5G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62" y="1061279"/>
            <a:ext cx="10058400" cy="5387788"/>
          </a:xfrm>
          <a:prstGeom prst="rect">
            <a:avLst/>
          </a:prstGeom>
        </p:spPr>
      </p:pic>
    </p:spTree>
    <p:extLst>
      <p:ext uri="{BB962C8B-B14F-4D97-AF65-F5344CB8AC3E}">
        <p14:creationId xmlns:p14="http://schemas.microsoft.com/office/powerpoint/2010/main" val="324984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8118055" y="1671033"/>
            <a:ext cx="3098800" cy="646331"/>
          </a:xfrm>
          <a:prstGeom prst="rect">
            <a:avLst/>
          </a:prstGeom>
          <a:noFill/>
        </p:spPr>
        <p:txBody>
          <a:bodyPr wrap="square" rtlCol="0">
            <a:spAutoFit/>
          </a:bodyPr>
          <a:lstStyle/>
          <a:p>
            <a:r>
              <a:rPr lang="fr-CH" sz="3600" dirty="0">
                <a:solidFill>
                  <a:schemeClr val="bg1"/>
                </a:solidFill>
              </a:rPr>
              <a:t>www.stop5g.ch</a:t>
            </a:r>
          </a:p>
        </p:txBody>
      </p:sp>
      <p:sp>
        <p:nvSpPr>
          <p:cNvPr id="23" name="ZoneTexte 22"/>
          <p:cNvSpPr txBox="1"/>
          <p:nvPr/>
        </p:nvSpPr>
        <p:spPr>
          <a:xfrm>
            <a:off x="823280" y="410952"/>
            <a:ext cx="3098800" cy="646331"/>
          </a:xfrm>
          <a:prstGeom prst="rect">
            <a:avLst/>
          </a:prstGeom>
          <a:noFill/>
        </p:spPr>
        <p:txBody>
          <a:bodyPr wrap="square" rtlCol="0">
            <a:spAutoFit/>
          </a:bodyPr>
          <a:lstStyle/>
          <a:p>
            <a:r>
              <a:rPr lang="fr-CH" sz="3600" dirty="0">
                <a:solidFill>
                  <a:schemeClr val="bg1"/>
                </a:solidFill>
              </a:rPr>
              <a:t>www.stop5g.ch</a:t>
            </a:r>
          </a:p>
        </p:txBody>
      </p:sp>
      <p:sp>
        <p:nvSpPr>
          <p:cNvPr id="2" name="Rectangle 1"/>
          <p:cNvSpPr/>
          <p:nvPr/>
        </p:nvSpPr>
        <p:spPr>
          <a:xfrm>
            <a:off x="488724" y="369405"/>
            <a:ext cx="10122475" cy="6240170"/>
          </a:xfrm>
          <a:prstGeom prst="rect">
            <a:avLst/>
          </a:prstGeom>
        </p:spPr>
        <p:txBody>
          <a:bodyPr wrap="square">
            <a:spAutoFit/>
          </a:bodyPr>
          <a:lstStyle/>
          <a:p>
            <a:pPr fontAlgn="base"/>
            <a:r>
              <a:rPr lang="fr-CH" b="1" i="1" dirty="0">
                <a:latin typeface="Open Sans" panose="020B0606030504020204" pitchFamily="34" charset="0"/>
              </a:rPr>
              <a:t>Art. 74a (nouveau) Rayonnements non ionisants</a:t>
            </a:r>
            <a:endParaRPr lang="fr-CH" dirty="0">
              <a:latin typeface="Open Sans" panose="020B0606030504020204" pitchFamily="34" charset="0"/>
            </a:endParaRPr>
          </a:p>
          <a:p>
            <a:pPr fontAlgn="base">
              <a:spcAft>
                <a:spcPts val="300"/>
              </a:spcAft>
            </a:pPr>
            <a:r>
              <a:rPr lang="fr-CH" sz="1600" b="1" dirty="0">
                <a:latin typeface="Open Sans" panose="020B0606030504020204" pitchFamily="34" charset="0"/>
              </a:rPr>
              <a:t>1</a:t>
            </a:r>
            <a:r>
              <a:rPr lang="fr-CH" sz="1600" dirty="0">
                <a:latin typeface="Open Sans" panose="020B0606030504020204" pitchFamily="34" charset="0"/>
              </a:rPr>
              <a:t> La Confédération prend les mesures nécessaires afin de protéger la population contre le rayonnement non ionisant.</a:t>
            </a:r>
          </a:p>
          <a:p>
            <a:pPr fontAlgn="base">
              <a:spcAft>
                <a:spcPts val="300"/>
              </a:spcAft>
            </a:pPr>
            <a:r>
              <a:rPr lang="fr-CH" sz="1600" b="1" dirty="0">
                <a:latin typeface="Open Sans" panose="020B0606030504020204" pitchFamily="34" charset="0"/>
              </a:rPr>
              <a:t>2</a:t>
            </a:r>
            <a:r>
              <a:rPr lang="fr-CH" sz="1600" dirty="0">
                <a:latin typeface="Open Sans" panose="020B0606030504020204" pitchFamily="34" charset="0"/>
              </a:rPr>
              <a:t> Nul ne peut être exposé </a:t>
            </a:r>
            <a:r>
              <a:rPr lang="fr-CH" sz="1600" dirty="0" smtClean="0">
                <a:latin typeface="Open Sans" panose="020B0606030504020204" pitchFamily="34" charset="0"/>
              </a:rPr>
              <a:t>contre son gré à un rayonnement non ionisant </a:t>
            </a:r>
            <a:r>
              <a:rPr lang="fr-CH" sz="1600" dirty="0">
                <a:latin typeface="Open Sans" panose="020B0606030504020204" pitchFamily="34" charset="0"/>
              </a:rPr>
              <a:t>entre </a:t>
            </a:r>
            <a:r>
              <a:rPr lang="fr-CH" sz="1600" b="1" dirty="0">
                <a:latin typeface="Open Sans" panose="020B0606030504020204" pitchFamily="34" charset="0"/>
              </a:rPr>
              <a:t>120 MHz </a:t>
            </a:r>
            <a:r>
              <a:rPr lang="fr-CH" sz="1600" dirty="0">
                <a:latin typeface="Open Sans" panose="020B0606030504020204" pitchFamily="34" charset="0"/>
              </a:rPr>
              <a:t>et</a:t>
            </a:r>
            <a:r>
              <a:rPr lang="fr-CH" sz="1600" b="1" dirty="0">
                <a:latin typeface="Open Sans" panose="020B0606030504020204" pitchFamily="34" charset="0"/>
              </a:rPr>
              <a:t> 300 GHz</a:t>
            </a:r>
            <a:r>
              <a:rPr lang="fr-CH" sz="1600" dirty="0">
                <a:latin typeface="Open Sans" panose="020B0606030504020204" pitchFamily="34" charset="0"/>
              </a:rPr>
              <a:t>, toutes sources </a:t>
            </a:r>
            <a:r>
              <a:rPr lang="fr-CH" sz="1600" dirty="0" smtClean="0">
                <a:latin typeface="Open Sans" panose="020B0606030504020204" pitchFamily="34" charset="0"/>
              </a:rPr>
              <a:t>confondues</a:t>
            </a:r>
            <a:r>
              <a:rPr lang="fr-CH" sz="1600" dirty="0">
                <a:latin typeface="Open Sans" panose="020B0606030504020204" pitchFamily="34" charset="0"/>
              </a:rPr>
              <a:t>, </a:t>
            </a:r>
            <a:r>
              <a:rPr lang="fr-CH" sz="1600" dirty="0" smtClean="0">
                <a:latin typeface="Open Sans" panose="020B0606030504020204" pitchFamily="34" charset="0"/>
              </a:rPr>
              <a:t>dont l’intensité globale dépasse </a:t>
            </a:r>
            <a:r>
              <a:rPr lang="fr-CH" sz="1600" b="1" dirty="0">
                <a:latin typeface="Open Sans" panose="020B0606030504020204" pitchFamily="34" charset="0"/>
              </a:rPr>
              <a:t>0,6 V/m </a:t>
            </a:r>
            <a:r>
              <a:rPr lang="fr-CH" sz="1600" dirty="0">
                <a:latin typeface="Open Sans" panose="020B0606030504020204" pitchFamily="34" charset="0"/>
              </a:rPr>
              <a:t>en calcul moyenné à chaque seconde et </a:t>
            </a:r>
            <a:r>
              <a:rPr lang="fr-CH" sz="1600" b="1" dirty="0">
                <a:latin typeface="Open Sans" panose="020B0606030504020204" pitchFamily="34" charset="0"/>
              </a:rPr>
              <a:t>1 V/m </a:t>
            </a:r>
            <a:r>
              <a:rPr lang="fr-CH" sz="1600" dirty="0">
                <a:latin typeface="Open Sans" panose="020B0606030504020204" pitchFamily="34" charset="0"/>
              </a:rPr>
              <a:t>en valeur de crête. Dans les lieux d’utilisation sensible (LUS) ces valeurs sont réduites à </a:t>
            </a:r>
            <a:r>
              <a:rPr lang="fr-CH" sz="1600" b="1" dirty="0" smtClean="0">
                <a:latin typeface="Open Sans" panose="020B0606030504020204" pitchFamily="34" charset="0"/>
              </a:rPr>
              <a:t>0,2 V/m</a:t>
            </a:r>
            <a:r>
              <a:rPr lang="fr-CH" sz="1600" dirty="0" smtClean="0">
                <a:latin typeface="Open Sans" panose="020B0606030504020204" pitchFamily="34" charset="0"/>
              </a:rPr>
              <a:t> </a:t>
            </a:r>
            <a:r>
              <a:rPr lang="fr-CH" sz="1600" dirty="0">
                <a:latin typeface="Open Sans" panose="020B0606030504020204" pitchFamily="34" charset="0"/>
              </a:rPr>
              <a:t>en calcul moyenné à chaque seconde et </a:t>
            </a:r>
            <a:r>
              <a:rPr lang="fr-CH" sz="1600" b="1" dirty="0" smtClean="0">
                <a:latin typeface="Open Sans" panose="020B0606030504020204" pitchFamily="34" charset="0"/>
              </a:rPr>
              <a:t>0,3 V/m</a:t>
            </a:r>
            <a:r>
              <a:rPr lang="fr-CH" sz="1600" dirty="0" smtClean="0">
                <a:latin typeface="Open Sans" panose="020B0606030504020204" pitchFamily="34" charset="0"/>
              </a:rPr>
              <a:t> </a:t>
            </a:r>
            <a:r>
              <a:rPr lang="fr-CH" sz="1600" dirty="0">
                <a:latin typeface="Open Sans" panose="020B0606030504020204" pitchFamily="34" charset="0"/>
              </a:rPr>
              <a:t>en valeur de crête. </a:t>
            </a:r>
            <a:r>
              <a:rPr lang="fr-CH" sz="1600" dirty="0" smtClean="0">
                <a:latin typeface="Open Sans" panose="020B0606030504020204" pitchFamily="34" charset="0"/>
              </a:rPr>
              <a:t>Des valeurs limites plus basses peuvent être adoptées, et des </a:t>
            </a:r>
            <a:r>
              <a:rPr lang="fr-CH" sz="1600" dirty="0">
                <a:latin typeface="Open Sans" panose="020B0606030504020204" pitchFamily="34" charset="0"/>
              </a:rPr>
              <a:t>exceptions sont possibles pour des usages militaires et médicaux.</a:t>
            </a:r>
          </a:p>
          <a:p>
            <a:pPr fontAlgn="base">
              <a:spcAft>
                <a:spcPts val="300"/>
              </a:spcAft>
            </a:pPr>
            <a:r>
              <a:rPr lang="fr-CH" sz="1600" b="1" dirty="0">
                <a:latin typeface="Open Sans" panose="020B0606030504020204" pitchFamily="34" charset="0"/>
              </a:rPr>
              <a:t>3</a:t>
            </a:r>
            <a:r>
              <a:rPr lang="fr-CH" sz="1600" dirty="0">
                <a:latin typeface="Open Sans" panose="020B0606030504020204" pitchFamily="34" charset="0"/>
              </a:rPr>
              <a:t> La Confédération </a:t>
            </a:r>
            <a:r>
              <a:rPr lang="fr-CH" sz="1600" dirty="0" smtClean="0">
                <a:latin typeface="Open Sans" panose="020B0606030504020204" pitchFamily="34" charset="0"/>
              </a:rPr>
              <a:t>informe </a:t>
            </a:r>
            <a:r>
              <a:rPr lang="fr-CH" sz="1600" dirty="0">
                <a:latin typeface="Open Sans" panose="020B0606030504020204" pitchFamily="34" charset="0"/>
              </a:rPr>
              <a:t>les utilisateurs d’appareils émettant des rayonnement non ionisants des précautions à prendre afin de diminuer leur exposition et celle de leur entourage, en particulier des enfants.</a:t>
            </a:r>
          </a:p>
          <a:p>
            <a:pPr fontAlgn="base"/>
            <a:r>
              <a:rPr lang="fr-CH" sz="1050" b="1" i="1" dirty="0" smtClean="0">
                <a:latin typeface="Open Sans" panose="020B0606030504020204" pitchFamily="34" charset="0"/>
              </a:rPr>
              <a:t> </a:t>
            </a:r>
            <a:r>
              <a:rPr lang="fr-CH" sz="1400" b="1" i="1" dirty="0">
                <a:latin typeface="Open Sans" panose="020B0606030504020204" pitchFamily="34" charset="0"/>
              </a:rPr>
              <a:t/>
            </a:r>
            <a:br>
              <a:rPr lang="fr-CH" sz="1400" b="1" i="1" dirty="0">
                <a:latin typeface="Open Sans" panose="020B0606030504020204" pitchFamily="34" charset="0"/>
              </a:rPr>
            </a:br>
            <a:r>
              <a:rPr lang="fr-CH" b="1" i="1" dirty="0">
                <a:latin typeface="Open Sans" panose="020B0606030504020204" pitchFamily="34" charset="0"/>
              </a:rPr>
              <a:t>Art. 197, ch. 12 (nouveau)</a:t>
            </a:r>
            <a:endParaRPr lang="fr-CH" dirty="0">
              <a:latin typeface="Open Sans" panose="020B0606030504020204" pitchFamily="34" charset="0"/>
            </a:endParaRPr>
          </a:p>
          <a:p>
            <a:pPr fontAlgn="base"/>
            <a:r>
              <a:rPr lang="fr-CH" i="1" dirty="0" smtClean="0">
                <a:latin typeface="Open Sans" panose="020B0606030504020204" pitchFamily="34" charset="0"/>
              </a:rPr>
              <a:t>12. Disposition </a:t>
            </a:r>
            <a:r>
              <a:rPr lang="fr-CH" i="1" dirty="0">
                <a:latin typeface="Open Sans" panose="020B0606030504020204" pitchFamily="34" charset="0"/>
              </a:rPr>
              <a:t>transitoire ad art. 74a (Rayonnement non </a:t>
            </a:r>
            <a:r>
              <a:rPr lang="fr-CH" i="1" dirty="0" smtClean="0">
                <a:latin typeface="Open Sans" panose="020B0606030504020204" pitchFamily="34" charset="0"/>
              </a:rPr>
              <a:t>ionisant)</a:t>
            </a:r>
            <a:br>
              <a:rPr lang="fr-CH" i="1" dirty="0" smtClean="0">
                <a:latin typeface="Open Sans" panose="020B0606030504020204" pitchFamily="34" charset="0"/>
              </a:rPr>
            </a:br>
            <a:r>
              <a:rPr lang="fr-CH" sz="1600" b="1" dirty="0" smtClean="0">
                <a:latin typeface="Open Sans" panose="020B0606030504020204" pitchFamily="34" charset="0"/>
              </a:rPr>
              <a:t>1</a:t>
            </a:r>
            <a:r>
              <a:rPr lang="fr-CH" sz="1600" dirty="0" smtClean="0">
                <a:latin typeface="Open Sans" panose="020B0606030504020204" pitchFamily="34" charset="0"/>
              </a:rPr>
              <a:t> L’Assemblée Fédérale édicte et met en vigueur une loi d’application de l’art. 74a deux </a:t>
            </a:r>
            <a:r>
              <a:rPr lang="fr-CH" sz="1600" dirty="0">
                <a:latin typeface="Open Sans" panose="020B0606030504020204" pitchFamily="34" charset="0"/>
              </a:rPr>
              <a:t>ans </a:t>
            </a:r>
            <a:r>
              <a:rPr lang="fr-CH" sz="1600" dirty="0" smtClean="0">
                <a:latin typeface="Open Sans" panose="020B0606030504020204" pitchFamily="34" charset="0"/>
              </a:rPr>
              <a:t>au  plus tard après </a:t>
            </a:r>
            <a:r>
              <a:rPr lang="fr-CH" sz="1600" dirty="0">
                <a:latin typeface="Open Sans" panose="020B0606030504020204" pitchFamily="34" charset="0"/>
              </a:rPr>
              <a:t>son acceptation par le peuple et les cantons. </a:t>
            </a:r>
            <a:br>
              <a:rPr lang="fr-CH" sz="1600" dirty="0">
                <a:latin typeface="Open Sans" panose="020B0606030504020204" pitchFamily="34" charset="0"/>
              </a:rPr>
            </a:br>
            <a:r>
              <a:rPr lang="fr-CH" sz="1600" b="1" dirty="0">
                <a:latin typeface="Open Sans" panose="020B0606030504020204" pitchFamily="34" charset="0"/>
              </a:rPr>
              <a:t>2</a:t>
            </a:r>
            <a:r>
              <a:rPr lang="fr-CH" sz="1600" dirty="0">
                <a:latin typeface="Open Sans" panose="020B0606030504020204" pitchFamily="34" charset="0"/>
              </a:rPr>
              <a:t> </a:t>
            </a:r>
            <a:r>
              <a:rPr lang="fr-CH" sz="1600" dirty="0" smtClean="0">
                <a:latin typeface="Open Sans" panose="020B0606030504020204" pitchFamily="34" charset="0"/>
              </a:rPr>
              <a:t>Si </a:t>
            </a:r>
            <a:r>
              <a:rPr lang="fr-CH" sz="1600" dirty="0">
                <a:latin typeface="Open Sans" panose="020B0606030504020204" pitchFamily="34" charset="0"/>
              </a:rPr>
              <a:t>les dispositions d’exécution n’entrent pas en vigueur dans ce </a:t>
            </a:r>
            <a:r>
              <a:rPr lang="fr-CH" sz="1600" dirty="0" smtClean="0">
                <a:latin typeface="Open Sans" panose="020B0606030504020204" pitchFamily="34" charset="0"/>
              </a:rPr>
              <a:t>délai : </a:t>
            </a:r>
          </a:p>
          <a:p>
            <a:pPr marL="285750" indent="-285750" fontAlgn="base">
              <a:buFont typeface="Arial" panose="020B0604020202020204" pitchFamily="34" charset="0"/>
              <a:buChar char="•"/>
            </a:pPr>
            <a:r>
              <a:rPr lang="fr-CH" sz="1600" dirty="0" smtClean="0">
                <a:latin typeface="Open Sans" panose="020B0606030504020204" pitchFamily="34" charset="0"/>
              </a:rPr>
              <a:t>le </a:t>
            </a:r>
            <a:r>
              <a:rPr lang="fr-CH" sz="1600" dirty="0">
                <a:latin typeface="Open Sans" panose="020B0606030504020204" pitchFamily="34" charset="0"/>
              </a:rPr>
              <a:t>Conseil fédéral les édicte sous la forme d’une ordonnance et les met en vigueur au plus tard 3 ans après l’acceptation de l’art. 74a , </a:t>
            </a:r>
            <a:r>
              <a:rPr lang="fr-CH" sz="1600" dirty="0" smtClean="0">
                <a:latin typeface="Open Sans" panose="020B0606030504020204" pitchFamily="34" charset="0"/>
              </a:rPr>
              <a:t>et</a:t>
            </a:r>
          </a:p>
          <a:p>
            <a:pPr marL="285750" indent="-285750" fontAlgn="base">
              <a:spcAft>
                <a:spcPts val="300"/>
              </a:spcAft>
              <a:buFont typeface="Arial" panose="020B0604020202020204" pitchFamily="34" charset="0"/>
              <a:buChar char="•"/>
            </a:pPr>
            <a:r>
              <a:rPr lang="fr-CH" sz="1600" dirty="0">
                <a:latin typeface="Open Sans" panose="020B0606030504020204" pitchFamily="34" charset="0"/>
              </a:rPr>
              <a:t>a</a:t>
            </a:r>
            <a:r>
              <a:rPr lang="fr-CH" sz="1600" dirty="0" smtClean="0">
                <a:latin typeface="Open Sans" panose="020B0606030504020204" pitchFamily="34" charset="0"/>
              </a:rPr>
              <a:t>ucune </a:t>
            </a:r>
            <a:r>
              <a:rPr lang="fr-CH" sz="1600" dirty="0">
                <a:latin typeface="Open Sans" panose="020B0606030504020204" pitchFamily="34" charset="0"/>
              </a:rPr>
              <a:t>nouvelle autorisation de construction ou de modification d’antenne ne pourra être délivrée jusqu’à l’entrée en vigueur d’une législation d’application au sens de l’art. 164.</a:t>
            </a:r>
            <a:endParaRPr lang="fr-CH" sz="1600" dirty="0" smtClean="0">
              <a:latin typeface="Open Sans" panose="020B0606030504020204" pitchFamily="34" charset="0"/>
            </a:endParaRPr>
          </a:p>
          <a:p>
            <a:pPr fontAlgn="base">
              <a:spcAft>
                <a:spcPts val="300"/>
              </a:spcAft>
            </a:pPr>
            <a:r>
              <a:rPr lang="fr-CH" sz="1600" b="1" dirty="0" smtClean="0">
                <a:latin typeface="Open Sans" panose="020B0606030504020204" pitchFamily="34" charset="0"/>
              </a:rPr>
              <a:t>3</a:t>
            </a:r>
            <a:r>
              <a:rPr lang="fr-CH" sz="1600" dirty="0" smtClean="0">
                <a:latin typeface="Open Sans" panose="020B0606030504020204" pitchFamily="34" charset="0"/>
              </a:rPr>
              <a:t> </a:t>
            </a:r>
            <a:r>
              <a:rPr lang="fr-CH" sz="1600" b="1" dirty="0">
                <a:latin typeface="Open Sans" panose="020B0606030504020204" pitchFamily="34" charset="0"/>
              </a:rPr>
              <a:t>Aucune fréquence millimétrique</a:t>
            </a:r>
            <a:r>
              <a:rPr lang="fr-CH" sz="1600" dirty="0">
                <a:latin typeface="Open Sans" panose="020B0606030504020204" pitchFamily="34" charset="0"/>
              </a:rPr>
              <a:t>, entre </a:t>
            </a:r>
            <a:r>
              <a:rPr lang="fr-CH" sz="1600" b="1" dirty="0">
                <a:latin typeface="Open Sans" panose="020B0606030504020204" pitchFamily="34" charset="0"/>
              </a:rPr>
              <a:t>6 GHz et 300 GHz</a:t>
            </a:r>
            <a:r>
              <a:rPr lang="fr-CH" sz="1600" dirty="0">
                <a:latin typeface="Open Sans" panose="020B0606030504020204" pitchFamily="34" charset="0"/>
              </a:rPr>
              <a:t>, n’est autorisée pour la communication mobile, échanges de données inclus, durant les </a:t>
            </a:r>
            <a:r>
              <a:rPr lang="fr-CH" sz="1600" b="1" dirty="0">
                <a:latin typeface="Open Sans" panose="020B0606030504020204" pitchFamily="34" charset="0"/>
              </a:rPr>
              <a:t>cinq ans </a:t>
            </a:r>
            <a:r>
              <a:rPr lang="fr-CH" sz="1600" dirty="0">
                <a:latin typeface="Open Sans" panose="020B0606030504020204" pitchFamily="34" charset="0"/>
              </a:rPr>
              <a:t>qui suivent l’adoption de la présente disposition constitutionnelle.</a:t>
            </a:r>
            <a:endParaRPr lang="fr-CH" sz="1600" b="0" i="0" dirty="0">
              <a:effectLst/>
              <a:latin typeface="Open Sans" panose="020B0606030504020204" pitchFamily="34" charset="0"/>
            </a:endParaRPr>
          </a:p>
        </p:txBody>
      </p:sp>
      <p:pic>
        <p:nvPicPr>
          <p:cNvPr id="1028" name="Picture 4" descr="Initiative 5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1199" y="189982"/>
            <a:ext cx="1418701" cy="10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9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extLst>
              <a:ext uri="{FF2B5EF4-FFF2-40B4-BE49-F238E27FC236}">
                <a16:creationId xmlns="" xmlns:a16="http://schemas.microsoft.com/office/drawing/2014/main" id="{04112EDA-1C3E-194C-B103-616CE799D566}"/>
              </a:ext>
            </a:extLst>
          </p:cNvPr>
          <p:cNvPicPr>
            <a:picLocks noChangeAspect="1"/>
          </p:cNvPicPr>
          <p:nvPr/>
        </p:nvPicPr>
        <p:blipFill>
          <a:blip r:embed="rId3"/>
          <a:stretch>
            <a:fillRect/>
          </a:stretch>
        </p:blipFill>
        <p:spPr>
          <a:xfrm>
            <a:off x="523470" y="250345"/>
            <a:ext cx="7705465" cy="6353436"/>
          </a:xfrm>
          <a:prstGeom prst="rect">
            <a:avLst/>
          </a:prstGeom>
        </p:spPr>
      </p:pic>
      <p:pic>
        <p:nvPicPr>
          <p:cNvPr id="3" name="Imag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5933" y="250345"/>
            <a:ext cx="3569513" cy="1410021"/>
          </a:xfrm>
          <a:prstGeom prst="rect">
            <a:avLst/>
          </a:prstGeom>
          <a:solidFill>
            <a:schemeClr val="bg1"/>
          </a:solidFill>
        </p:spPr>
      </p:pic>
      <p:sp>
        <p:nvSpPr>
          <p:cNvPr id="2" name="ZoneTexte 1"/>
          <p:cNvSpPr txBox="1"/>
          <p:nvPr/>
        </p:nvSpPr>
        <p:spPr>
          <a:xfrm>
            <a:off x="8466548" y="1702701"/>
            <a:ext cx="3344445" cy="4693593"/>
          </a:xfrm>
          <a:prstGeom prst="rect">
            <a:avLst/>
          </a:prstGeom>
          <a:noFill/>
        </p:spPr>
        <p:txBody>
          <a:bodyPr wrap="square" rtlCol="0">
            <a:spAutoFit/>
          </a:bodyPr>
          <a:lstStyle/>
          <a:p>
            <a:r>
              <a:rPr lang="fr-CH" sz="1900" b="1" dirty="0"/>
              <a:t>L’augmentation des valeurs limites </a:t>
            </a:r>
            <a:r>
              <a:rPr lang="fr-CH" sz="1900" dirty="0"/>
              <a:t>engendrerait une </a:t>
            </a:r>
            <a:r>
              <a:rPr lang="fr-CH" sz="1900" b="1" dirty="0"/>
              <a:t>irradiation forcée </a:t>
            </a:r>
            <a:r>
              <a:rPr lang="fr-CH" sz="1900" dirty="0"/>
              <a:t>encore plus grande, avec des </a:t>
            </a:r>
            <a:r>
              <a:rPr lang="fr-CH" sz="1900" b="1" dirty="0"/>
              <a:t>effets néfastes sur la population </a:t>
            </a:r>
            <a:r>
              <a:rPr lang="fr-CH" sz="1900" dirty="0"/>
              <a:t>et </a:t>
            </a:r>
            <a:r>
              <a:rPr lang="fr-CH" sz="1900" b="1" dirty="0"/>
              <a:t>l’environnement</a:t>
            </a:r>
            <a:r>
              <a:rPr lang="fr-CH" sz="1900" dirty="0"/>
              <a:t>. </a:t>
            </a:r>
            <a:br>
              <a:rPr lang="fr-CH" sz="1900" dirty="0"/>
            </a:br>
            <a:endParaRPr lang="fr-CH" sz="1400" dirty="0"/>
          </a:p>
          <a:p>
            <a:r>
              <a:rPr lang="fr-CH" sz="1900" dirty="0"/>
              <a:t>Les cantons et les communes doivent revendiquer sans plus tarder la </a:t>
            </a:r>
            <a:r>
              <a:rPr lang="fr-CH" sz="1900" b="1" dirty="0"/>
              <a:t>mise en œuvre </a:t>
            </a:r>
            <a:r>
              <a:rPr lang="fr-CH" sz="1900" dirty="0"/>
              <a:t>d’un </a:t>
            </a:r>
            <a:r>
              <a:rPr lang="fr-CH" sz="1900" b="1" dirty="0"/>
              <a:t>concept de télécommunication mobile</a:t>
            </a:r>
            <a:r>
              <a:rPr lang="fr-CH" sz="1900" dirty="0"/>
              <a:t> orienté vers l’avenir qui se base sur la </a:t>
            </a:r>
            <a:r>
              <a:rPr lang="fr-CH" sz="1900" b="1" dirty="0"/>
              <a:t>séparation</a:t>
            </a:r>
            <a:r>
              <a:rPr lang="fr-CH" sz="1900" dirty="0"/>
              <a:t> de la couverture réseau </a:t>
            </a:r>
            <a:r>
              <a:rPr lang="fr-CH" sz="1900" b="1" dirty="0"/>
              <a:t>intérieure</a:t>
            </a:r>
            <a:r>
              <a:rPr lang="fr-CH" sz="1900" dirty="0"/>
              <a:t> et </a:t>
            </a:r>
            <a:r>
              <a:rPr lang="fr-CH" sz="1900" b="1" dirty="0"/>
              <a:t>extérieure</a:t>
            </a:r>
            <a:r>
              <a:rPr lang="fr-CH" sz="1900" dirty="0"/>
              <a:t>, permettant ainsi une </a:t>
            </a:r>
            <a:r>
              <a:rPr lang="fr-CH" sz="1900" b="1" dirty="0"/>
              <a:t>réduction</a:t>
            </a:r>
            <a:r>
              <a:rPr lang="fr-CH" sz="1900" dirty="0"/>
              <a:t> du rayonnement</a:t>
            </a:r>
            <a:r>
              <a:rPr lang="fr-CH" sz="1900" dirty="0" smtClean="0"/>
              <a:t>.</a:t>
            </a:r>
          </a:p>
        </p:txBody>
      </p:sp>
      <p:sp>
        <p:nvSpPr>
          <p:cNvPr id="5" name="Rectangle 4"/>
          <p:cNvSpPr/>
          <p:nvPr/>
        </p:nvSpPr>
        <p:spPr>
          <a:xfrm>
            <a:off x="714074" y="2052765"/>
            <a:ext cx="3492100" cy="16220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p:cNvSpPr/>
          <p:nvPr/>
        </p:nvSpPr>
        <p:spPr>
          <a:xfrm>
            <a:off x="4693705" y="1506425"/>
            <a:ext cx="3316717" cy="16220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4693705" y="4791913"/>
            <a:ext cx="3316717" cy="154850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714074" y="4961566"/>
            <a:ext cx="3492100" cy="1378849"/>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8954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821" y="1753003"/>
            <a:ext cx="10903672" cy="4324261"/>
          </a:xfrm>
          <a:prstGeom prst="rect">
            <a:avLst/>
          </a:prstGeom>
        </p:spPr>
        <p:txBody>
          <a:bodyPr wrap="square">
            <a:spAutoFit/>
          </a:bodyPr>
          <a:lstStyle/>
          <a:p>
            <a:pPr marL="342900" indent="-342900">
              <a:spcAft>
                <a:spcPts val="600"/>
              </a:spcAft>
              <a:buFont typeface="Arial" panose="020B0604020202020204" pitchFamily="34" charset="0"/>
              <a:buChar char="•"/>
            </a:pPr>
            <a:r>
              <a:rPr lang="fr-CH" sz="2600" dirty="0"/>
              <a:t>L’organisation de protection des consommateurs </a:t>
            </a:r>
            <a:r>
              <a:rPr lang="fr-CH" sz="2600" dirty="0" smtClean="0"/>
              <a:t>et consommatrices </a:t>
            </a:r>
            <a:r>
              <a:rPr lang="fr-CH" sz="2600" b="1" dirty="0" err="1" smtClean="0">
                <a:solidFill>
                  <a:srgbClr val="A49577"/>
                </a:solidFill>
              </a:rPr>
              <a:t>frequencia</a:t>
            </a:r>
            <a:r>
              <a:rPr lang="fr-CH" sz="2600" dirty="0" smtClean="0">
                <a:solidFill>
                  <a:srgbClr val="A49577"/>
                </a:solidFill>
              </a:rPr>
              <a:t> </a:t>
            </a:r>
            <a:r>
              <a:rPr lang="fr-CH" sz="2600" dirty="0" smtClean="0"/>
              <a:t>a lancé au </a:t>
            </a:r>
            <a:r>
              <a:rPr lang="fr-CH" sz="2600" dirty="0"/>
              <a:t>printemps 2020 une </a:t>
            </a:r>
            <a:r>
              <a:rPr lang="fr-CH" sz="2600" dirty="0">
                <a:hlinkClick r:id="rId2"/>
              </a:rPr>
              <a:t>initiative populaire</a:t>
            </a:r>
            <a:r>
              <a:rPr lang="fr-CH" sz="2600" dirty="0"/>
              <a:t> </a:t>
            </a:r>
            <a:r>
              <a:rPr lang="fr-CH" sz="2600" dirty="0" smtClean="0"/>
              <a:t>dite «</a:t>
            </a:r>
            <a:r>
              <a:rPr lang="fr-CH" sz="2600" dirty="0" err="1" smtClean="0"/>
              <a:t>SaferPhone</a:t>
            </a:r>
            <a:r>
              <a:rPr lang="fr-CH" sz="2600" dirty="0" smtClean="0"/>
              <a:t>» pour </a:t>
            </a:r>
            <a:r>
              <a:rPr lang="fr-CH" sz="2600" b="1" dirty="0"/>
              <a:t>diminuer l’irradiation de la population</a:t>
            </a:r>
            <a:r>
              <a:rPr lang="fr-CH" sz="2600" dirty="0"/>
              <a:t>.</a:t>
            </a:r>
          </a:p>
          <a:p>
            <a:pPr marL="342900" indent="-342900">
              <a:spcAft>
                <a:spcPts val="600"/>
              </a:spcAft>
              <a:buFont typeface="Arial" panose="020B0604020202020204" pitchFamily="34" charset="0"/>
              <a:buChar char="•"/>
            </a:pPr>
            <a:r>
              <a:rPr lang="fr-CH" sz="2600" dirty="0"/>
              <a:t>En </a:t>
            </a:r>
            <a:r>
              <a:rPr lang="fr-CH" sz="2600" b="1" dirty="0"/>
              <a:t>renonçant au principe absurde </a:t>
            </a:r>
            <a:r>
              <a:rPr lang="fr-CH" sz="2600" dirty="0"/>
              <a:t>actuel selon lequel la </a:t>
            </a:r>
            <a:r>
              <a:rPr lang="fr-CH" sz="2600" b="1" dirty="0"/>
              <a:t>couverture</a:t>
            </a:r>
            <a:r>
              <a:rPr lang="fr-CH" sz="2600" dirty="0"/>
              <a:t> </a:t>
            </a:r>
            <a:r>
              <a:rPr lang="fr-CH" sz="2600" b="1" dirty="0"/>
              <a:t>réseau intérieure</a:t>
            </a:r>
            <a:r>
              <a:rPr lang="fr-CH" sz="2600" dirty="0"/>
              <a:t> est assurée par des </a:t>
            </a:r>
            <a:r>
              <a:rPr lang="fr-CH" sz="2600" b="1" dirty="0"/>
              <a:t>antennes extérieures</a:t>
            </a:r>
            <a:r>
              <a:rPr lang="fr-CH" sz="2600" dirty="0"/>
              <a:t>, il est possible de </a:t>
            </a:r>
            <a:r>
              <a:rPr lang="fr-CH" sz="2600" b="1" dirty="0"/>
              <a:t>bénéficier d’espaces de vie faiblement irradiés </a:t>
            </a:r>
            <a:r>
              <a:rPr lang="fr-CH" sz="2600" dirty="0"/>
              <a:t>et d’un </a:t>
            </a:r>
            <a:r>
              <a:rPr lang="fr-CH" sz="2600" b="1" dirty="0"/>
              <a:t>abaissement considérable</a:t>
            </a:r>
            <a:r>
              <a:rPr lang="fr-CH" sz="2600" dirty="0"/>
              <a:t> des valeurs limites.</a:t>
            </a:r>
          </a:p>
          <a:p>
            <a:pPr marL="342900" indent="-342900">
              <a:spcAft>
                <a:spcPts val="600"/>
              </a:spcAft>
              <a:buFont typeface="Arial" panose="020B0604020202020204" pitchFamily="34" charset="0"/>
              <a:buChar char="•"/>
            </a:pPr>
            <a:r>
              <a:rPr lang="fr-CH" sz="2600" b="1" dirty="0"/>
              <a:t>Personne ne doit être irradié de force à son </a:t>
            </a:r>
            <a:r>
              <a:rPr lang="fr-CH" sz="2600" b="1" dirty="0" smtClean="0"/>
              <a:t>domicile </a:t>
            </a:r>
            <a:r>
              <a:rPr lang="fr-CH" sz="2600" dirty="0" smtClean="0"/>
              <a:t>par </a:t>
            </a:r>
            <a:r>
              <a:rPr lang="fr-CH" sz="2600" dirty="0"/>
              <a:t>les diverses sources de rayonnement des technologies mobiles.</a:t>
            </a:r>
          </a:p>
          <a:p>
            <a:pPr marL="342900" indent="-342900">
              <a:spcAft>
                <a:spcPts val="600"/>
              </a:spcAft>
              <a:buFont typeface="Arial" panose="020B0604020202020204" pitchFamily="34" charset="0"/>
              <a:buChar char="•"/>
            </a:pPr>
            <a:r>
              <a:rPr lang="fr-CH" sz="2600" dirty="0"/>
              <a:t>Il est </a:t>
            </a:r>
            <a:r>
              <a:rPr lang="fr-CH" sz="2600" b="1" dirty="0"/>
              <a:t>prioritaire de stopper l’installation </a:t>
            </a:r>
            <a:r>
              <a:rPr lang="fr-CH" sz="2600" dirty="0"/>
              <a:t>du réseau de </a:t>
            </a:r>
            <a:r>
              <a:rPr lang="fr-CH" sz="2600" b="1" dirty="0"/>
              <a:t>téléphonie mobile 5G</a:t>
            </a:r>
            <a:r>
              <a:rPr lang="fr-CH" sz="2600" dirty="0"/>
              <a:t>.</a:t>
            </a:r>
          </a:p>
        </p:txBody>
      </p:sp>
      <p:pic>
        <p:nvPicPr>
          <p:cNvPr id="5" name="Imag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868" y="342984"/>
            <a:ext cx="3569513" cy="1410021"/>
          </a:xfrm>
          <a:prstGeom prst="rect">
            <a:avLst/>
          </a:prstGeom>
          <a:solidFill>
            <a:schemeClr val="bg1"/>
          </a:solidFill>
        </p:spPr>
      </p:pic>
      <p:sp>
        <p:nvSpPr>
          <p:cNvPr id="6" name="Titre 1"/>
          <p:cNvSpPr>
            <a:spLocks noGrp="1"/>
          </p:cNvSpPr>
          <p:nvPr>
            <p:ph type="title"/>
          </p:nvPr>
        </p:nvSpPr>
        <p:spPr>
          <a:xfrm>
            <a:off x="945821" y="596370"/>
            <a:ext cx="7455173" cy="903247"/>
          </a:xfrm>
        </p:spPr>
        <p:txBody>
          <a:bodyPr>
            <a:normAutofit/>
          </a:bodyPr>
          <a:lstStyle/>
          <a:p>
            <a:r>
              <a:rPr lang="fr-CH" dirty="0"/>
              <a:t>Initiative populaire fédérale</a:t>
            </a:r>
          </a:p>
        </p:txBody>
      </p:sp>
    </p:spTree>
    <p:extLst>
      <p:ext uri="{BB962C8B-B14F-4D97-AF65-F5344CB8AC3E}">
        <p14:creationId xmlns:p14="http://schemas.microsoft.com/office/powerpoint/2010/main" val="128260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extLst>
              <a:ext uri="{FF2B5EF4-FFF2-40B4-BE49-F238E27FC236}">
                <a16:creationId xmlns="" xmlns:a16="http://schemas.microsoft.com/office/drawing/2014/main" id="{D8C5688C-A68E-C843-8F74-BAC7183A5F98}"/>
              </a:ext>
            </a:extLst>
          </p:cNvPr>
          <p:cNvPicPr>
            <a:picLocks noChangeAspect="1"/>
          </p:cNvPicPr>
          <p:nvPr/>
        </p:nvPicPr>
        <p:blipFill>
          <a:blip r:embed="rId3"/>
          <a:stretch>
            <a:fillRect/>
          </a:stretch>
        </p:blipFill>
        <p:spPr>
          <a:xfrm>
            <a:off x="0" y="1080655"/>
            <a:ext cx="12192000" cy="4565092"/>
          </a:xfrm>
          <a:prstGeom prst="rect">
            <a:avLst/>
          </a:prstGeom>
        </p:spPr>
      </p:pic>
      <p:sp>
        <p:nvSpPr>
          <p:cNvPr id="2" name="Flèche vers le bas 1"/>
          <p:cNvSpPr/>
          <p:nvPr/>
        </p:nvSpPr>
        <p:spPr>
          <a:xfrm rot="8981411">
            <a:off x="7004970" y="4885395"/>
            <a:ext cx="309638" cy="42852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Flèche vers le bas 3"/>
          <p:cNvSpPr/>
          <p:nvPr/>
        </p:nvSpPr>
        <p:spPr>
          <a:xfrm>
            <a:off x="2097226" y="3984170"/>
            <a:ext cx="381173" cy="6825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Flèche vers le bas 4"/>
          <p:cNvSpPr/>
          <p:nvPr/>
        </p:nvSpPr>
        <p:spPr>
          <a:xfrm rot="16200000">
            <a:off x="1995953" y="2138836"/>
            <a:ext cx="756818" cy="132131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Flèche vers le bas 5"/>
          <p:cNvSpPr/>
          <p:nvPr/>
        </p:nvSpPr>
        <p:spPr>
          <a:xfrm rot="19143576">
            <a:off x="4950232" y="2640202"/>
            <a:ext cx="643467" cy="11670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lèche vers le bas 6"/>
          <p:cNvSpPr/>
          <p:nvPr/>
        </p:nvSpPr>
        <p:spPr>
          <a:xfrm rot="9082702">
            <a:off x="7979505" y="4254219"/>
            <a:ext cx="309638" cy="4516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vers le bas 7"/>
          <p:cNvSpPr/>
          <p:nvPr/>
        </p:nvSpPr>
        <p:spPr>
          <a:xfrm rot="8990592">
            <a:off x="7204378" y="4250506"/>
            <a:ext cx="309638" cy="4516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Flèche vers le bas 9"/>
          <p:cNvSpPr/>
          <p:nvPr/>
        </p:nvSpPr>
        <p:spPr>
          <a:xfrm rot="19143576">
            <a:off x="6925144" y="2640203"/>
            <a:ext cx="643467" cy="11670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Flèche vers le bas 10"/>
          <p:cNvSpPr/>
          <p:nvPr/>
        </p:nvSpPr>
        <p:spPr>
          <a:xfrm rot="19143576">
            <a:off x="9484843" y="2644384"/>
            <a:ext cx="643467" cy="11670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Flèche vers le bas 11"/>
          <p:cNvSpPr/>
          <p:nvPr/>
        </p:nvSpPr>
        <p:spPr>
          <a:xfrm rot="8952102">
            <a:off x="10544393" y="4253363"/>
            <a:ext cx="309638" cy="4516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Flèche vers le bas 12"/>
          <p:cNvSpPr/>
          <p:nvPr/>
        </p:nvSpPr>
        <p:spPr>
          <a:xfrm rot="9029568">
            <a:off x="9769856" y="4246259"/>
            <a:ext cx="309638" cy="4516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ZoneTexte 13"/>
          <p:cNvSpPr txBox="1"/>
          <p:nvPr/>
        </p:nvSpPr>
        <p:spPr>
          <a:xfrm>
            <a:off x="3601617" y="2232407"/>
            <a:ext cx="8285583" cy="430887"/>
          </a:xfrm>
          <a:prstGeom prst="rect">
            <a:avLst/>
          </a:prstGeom>
          <a:noFill/>
        </p:spPr>
        <p:txBody>
          <a:bodyPr wrap="square" rtlCol="0">
            <a:spAutoFit/>
          </a:bodyPr>
          <a:lstStyle/>
          <a:p>
            <a:r>
              <a:rPr lang="fr-CH" sz="2200" dirty="0" smtClean="0">
                <a:solidFill>
                  <a:srgbClr val="FF0000"/>
                </a:solidFill>
              </a:rPr>
              <a:t>PÉNÉTRATION DU RAYONNEMENT EXTÉRIEUR DANS LES HABITATIONS</a:t>
            </a:r>
            <a:endParaRPr lang="fr-CH" sz="2200" dirty="0">
              <a:solidFill>
                <a:srgbClr val="FF0000"/>
              </a:solidFill>
            </a:endParaRPr>
          </a:p>
        </p:txBody>
      </p:sp>
      <p:sp>
        <p:nvSpPr>
          <p:cNvPr id="15" name="ZoneTexte 14"/>
          <p:cNvSpPr txBox="1"/>
          <p:nvPr/>
        </p:nvSpPr>
        <p:spPr>
          <a:xfrm>
            <a:off x="7303690" y="4619127"/>
            <a:ext cx="3458546" cy="769441"/>
          </a:xfrm>
          <a:prstGeom prst="rect">
            <a:avLst/>
          </a:prstGeom>
          <a:noFill/>
        </p:spPr>
        <p:txBody>
          <a:bodyPr wrap="square" rtlCol="0">
            <a:spAutoFit/>
          </a:bodyPr>
          <a:lstStyle/>
          <a:p>
            <a:r>
              <a:rPr lang="fr-CH" sz="2200" dirty="0" smtClean="0">
                <a:solidFill>
                  <a:srgbClr val="FF0000"/>
                </a:solidFill>
              </a:rPr>
              <a:t>RAYONNEMENT INTÉRIEUR</a:t>
            </a:r>
          </a:p>
          <a:p>
            <a:r>
              <a:rPr lang="fr-CH" sz="2200" dirty="0" smtClean="0">
                <a:solidFill>
                  <a:srgbClr val="FF0000"/>
                </a:solidFill>
              </a:rPr>
              <a:t>FORT</a:t>
            </a:r>
            <a:endParaRPr lang="fr-CH" sz="2200" dirty="0">
              <a:solidFill>
                <a:srgbClr val="FF0000"/>
              </a:solidFill>
            </a:endParaRPr>
          </a:p>
        </p:txBody>
      </p:sp>
      <p:sp>
        <p:nvSpPr>
          <p:cNvPr id="16" name="ZoneTexte 15"/>
          <p:cNvSpPr txBox="1"/>
          <p:nvPr/>
        </p:nvSpPr>
        <p:spPr>
          <a:xfrm>
            <a:off x="1313643" y="3224072"/>
            <a:ext cx="2936140" cy="769441"/>
          </a:xfrm>
          <a:prstGeom prst="rect">
            <a:avLst/>
          </a:prstGeom>
          <a:noFill/>
        </p:spPr>
        <p:txBody>
          <a:bodyPr wrap="square" rtlCol="0">
            <a:spAutoFit/>
          </a:bodyPr>
          <a:lstStyle/>
          <a:p>
            <a:r>
              <a:rPr lang="fr-CH" sz="2200" dirty="0" smtClean="0">
                <a:solidFill>
                  <a:srgbClr val="FF0000"/>
                </a:solidFill>
              </a:rPr>
              <a:t>FORT RAYONNEMENT</a:t>
            </a:r>
            <a:br>
              <a:rPr lang="fr-CH" sz="2200" dirty="0" smtClean="0">
                <a:solidFill>
                  <a:srgbClr val="FF0000"/>
                </a:solidFill>
              </a:rPr>
            </a:br>
            <a:r>
              <a:rPr lang="fr-CH" sz="2200" dirty="0" smtClean="0">
                <a:solidFill>
                  <a:srgbClr val="FF0000"/>
                </a:solidFill>
              </a:rPr>
              <a:t>TÉL DANS VÉHICULE</a:t>
            </a:r>
            <a:endParaRPr lang="fr-CH" sz="2200" dirty="0">
              <a:solidFill>
                <a:srgbClr val="FF0000"/>
              </a:solidFill>
            </a:endParaRPr>
          </a:p>
        </p:txBody>
      </p:sp>
      <p:sp>
        <p:nvSpPr>
          <p:cNvPr id="17" name="ZoneTexte 16"/>
          <p:cNvSpPr txBox="1"/>
          <p:nvPr/>
        </p:nvSpPr>
        <p:spPr>
          <a:xfrm>
            <a:off x="317793" y="1847686"/>
            <a:ext cx="2873549" cy="769441"/>
          </a:xfrm>
          <a:prstGeom prst="rect">
            <a:avLst/>
          </a:prstGeom>
          <a:noFill/>
        </p:spPr>
        <p:txBody>
          <a:bodyPr wrap="square" rtlCol="0">
            <a:spAutoFit/>
          </a:bodyPr>
          <a:lstStyle/>
          <a:p>
            <a:r>
              <a:rPr lang="fr-CH" sz="2200" dirty="0" smtClean="0">
                <a:solidFill>
                  <a:srgbClr val="FF0000"/>
                </a:solidFill>
              </a:rPr>
              <a:t>FORT RAYONNEMENT </a:t>
            </a:r>
            <a:br>
              <a:rPr lang="fr-CH" sz="2200" dirty="0" smtClean="0">
                <a:solidFill>
                  <a:srgbClr val="FF0000"/>
                </a:solidFill>
              </a:rPr>
            </a:br>
            <a:r>
              <a:rPr lang="fr-CH" sz="2200" dirty="0" smtClean="0">
                <a:solidFill>
                  <a:srgbClr val="FF0000"/>
                </a:solidFill>
              </a:rPr>
              <a:t>ANTENNE</a:t>
            </a:r>
            <a:endParaRPr lang="fr-CH" sz="2200" dirty="0">
              <a:solidFill>
                <a:srgbClr val="FF0000"/>
              </a:solidFill>
            </a:endParaRPr>
          </a:p>
        </p:txBody>
      </p:sp>
    </p:spTree>
    <p:extLst>
      <p:ext uri="{BB962C8B-B14F-4D97-AF65-F5344CB8AC3E}">
        <p14:creationId xmlns:p14="http://schemas.microsoft.com/office/powerpoint/2010/main" val="5995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500"/>
                                        <p:tgtEl>
                                          <p:spTgt spid="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anim calcmode="lin" valueType="num">
                                      <p:cBhvr>
                                        <p:cTn id="45" dur="500" fill="hold"/>
                                        <p:tgtEl>
                                          <p:spTgt spid="2"/>
                                        </p:tgtEl>
                                        <p:attrNameLst>
                                          <p:attrName>ppt_x</p:attrName>
                                        </p:attrNameLst>
                                      </p:cBhvr>
                                      <p:tavLst>
                                        <p:tav tm="0">
                                          <p:val>
                                            <p:strVal val="#ppt_x"/>
                                          </p:val>
                                        </p:tav>
                                        <p:tav tm="100000">
                                          <p:val>
                                            <p:strVal val="#ppt_x"/>
                                          </p:val>
                                        </p:tav>
                                      </p:tavLst>
                                    </p:anim>
                                    <p:anim calcmode="lin" valueType="num">
                                      <p:cBhvr>
                                        <p:cTn id="46" dur="5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anim calcmode="lin" valueType="num">
                                      <p:cBhvr>
                                        <p:cTn id="57" dur="500" fill="hold"/>
                                        <p:tgtEl>
                                          <p:spTgt spid="7"/>
                                        </p:tgtEl>
                                        <p:attrNameLst>
                                          <p:attrName>ppt_x</p:attrName>
                                        </p:attrNameLst>
                                      </p:cBhvr>
                                      <p:tavLst>
                                        <p:tav tm="0">
                                          <p:val>
                                            <p:strVal val="#ppt_x"/>
                                          </p:val>
                                        </p:tav>
                                        <p:tav tm="100000">
                                          <p:val>
                                            <p:strVal val="#ppt_x"/>
                                          </p:val>
                                        </p:tav>
                                      </p:tavLst>
                                    </p:anim>
                                    <p:anim calcmode="lin" valueType="num">
                                      <p:cBhvr>
                                        <p:cTn id="58" dur="500" fill="hold"/>
                                        <p:tgtEl>
                                          <p:spTgt spid="7"/>
                                        </p:tgtEl>
                                        <p:attrNameLst>
                                          <p:attrName>ppt_y</p:attrName>
                                        </p:attrNameLst>
                                      </p:cBhvr>
                                      <p:tavLst>
                                        <p:tav tm="0">
                                          <p:val>
                                            <p:strVal val="#ppt_y+.1"/>
                                          </p:val>
                                        </p:tav>
                                        <p:tav tm="100000">
                                          <p:val>
                                            <p:strVal val="#ppt_y"/>
                                          </p:val>
                                        </p:tav>
                                      </p:tavLst>
                                    </p:anim>
                                  </p:childTnLst>
                                </p:cTn>
                              </p:par>
                            </p:childTnLst>
                          </p:cTn>
                        </p:par>
                        <p:par>
                          <p:cTn id="59" fill="hold">
                            <p:stCondLst>
                              <p:cond delay="1500"/>
                            </p:stCondLst>
                            <p:childTnLst>
                              <p:par>
                                <p:cTn id="60" presetID="42"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anim calcmode="lin" valueType="num">
                                      <p:cBhvr>
                                        <p:cTn id="69" dur="500" fill="hold"/>
                                        <p:tgtEl>
                                          <p:spTgt spid="12"/>
                                        </p:tgtEl>
                                        <p:attrNameLst>
                                          <p:attrName>ppt_x</p:attrName>
                                        </p:attrNameLst>
                                      </p:cBhvr>
                                      <p:tavLst>
                                        <p:tav tm="0">
                                          <p:val>
                                            <p:strVal val="#ppt_x"/>
                                          </p:val>
                                        </p:tav>
                                        <p:tav tm="100000">
                                          <p:val>
                                            <p:strVal val="#ppt_x"/>
                                          </p:val>
                                        </p:tav>
                                      </p:tavLst>
                                    </p:anim>
                                    <p:anim calcmode="lin" valueType="num">
                                      <p:cBhvr>
                                        <p:cTn id="70" dur="500" fill="hold"/>
                                        <p:tgtEl>
                                          <p:spTgt spid="12"/>
                                        </p:tgtEl>
                                        <p:attrNameLst>
                                          <p:attrName>ppt_y</p:attrName>
                                        </p:attrNameLst>
                                      </p:cBhvr>
                                      <p:tavLst>
                                        <p:tav tm="0">
                                          <p:val>
                                            <p:strVal val="#ppt_y+.1"/>
                                          </p:val>
                                        </p:tav>
                                        <p:tav tm="100000">
                                          <p:val>
                                            <p:strVal val="#ppt_y"/>
                                          </p:val>
                                        </p:tav>
                                      </p:tavLst>
                                    </p:anim>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ipe(left)">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up)">
                                      <p:cBhvr>
                                        <p:cTn id="79" dur="500"/>
                                        <p:tgtEl>
                                          <p:spTgt spid="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left)">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p:bldP spid="15" grpId="0"/>
      <p:bldP spid="16"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extLst>
              <a:ext uri="{FF2B5EF4-FFF2-40B4-BE49-F238E27FC236}">
                <a16:creationId xmlns="" xmlns:a16="http://schemas.microsoft.com/office/drawing/2014/main" id="{BF33D376-23D4-7247-BF2F-85A6E05FD218}"/>
              </a:ext>
            </a:extLst>
          </p:cNvPr>
          <p:cNvPicPr>
            <a:picLocks noChangeAspect="1"/>
          </p:cNvPicPr>
          <p:nvPr/>
        </p:nvPicPr>
        <p:blipFill>
          <a:blip r:embed="rId3"/>
          <a:stretch>
            <a:fillRect/>
          </a:stretch>
        </p:blipFill>
        <p:spPr>
          <a:xfrm>
            <a:off x="0" y="1099318"/>
            <a:ext cx="12192000" cy="4659363"/>
          </a:xfrm>
          <a:prstGeom prst="rect">
            <a:avLst/>
          </a:prstGeom>
        </p:spPr>
      </p:pic>
      <p:sp>
        <p:nvSpPr>
          <p:cNvPr id="3" name="Flèche vers le bas 2"/>
          <p:cNvSpPr/>
          <p:nvPr/>
        </p:nvSpPr>
        <p:spPr>
          <a:xfrm rot="8998444">
            <a:off x="7068152" y="4838459"/>
            <a:ext cx="309638" cy="30465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Flèche vers le bas 4"/>
          <p:cNvSpPr/>
          <p:nvPr/>
        </p:nvSpPr>
        <p:spPr>
          <a:xfrm>
            <a:off x="1977741" y="4092807"/>
            <a:ext cx="310072" cy="45167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Flèche vers le bas 5"/>
          <p:cNvSpPr/>
          <p:nvPr/>
        </p:nvSpPr>
        <p:spPr>
          <a:xfrm rot="16200000">
            <a:off x="1800418" y="2405208"/>
            <a:ext cx="453228" cy="86809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lèche vers le bas 6"/>
          <p:cNvSpPr/>
          <p:nvPr/>
        </p:nvSpPr>
        <p:spPr>
          <a:xfrm rot="19143576">
            <a:off x="5259223" y="2779644"/>
            <a:ext cx="338176" cy="7944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vers le bas 7"/>
          <p:cNvSpPr/>
          <p:nvPr/>
        </p:nvSpPr>
        <p:spPr>
          <a:xfrm rot="8692445">
            <a:off x="7923482" y="4283926"/>
            <a:ext cx="309638" cy="2215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Flèche vers le bas 8"/>
          <p:cNvSpPr/>
          <p:nvPr/>
        </p:nvSpPr>
        <p:spPr>
          <a:xfrm rot="8950244">
            <a:off x="7148871" y="4296487"/>
            <a:ext cx="309638" cy="2215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Flèche vers le bas 11"/>
          <p:cNvSpPr/>
          <p:nvPr/>
        </p:nvSpPr>
        <p:spPr>
          <a:xfrm rot="9310655">
            <a:off x="10420406" y="4296708"/>
            <a:ext cx="309638" cy="2215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Flèche vers le bas 12"/>
          <p:cNvSpPr/>
          <p:nvPr/>
        </p:nvSpPr>
        <p:spPr>
          <a:xfrm rot="9034147">
            <a:off x="9731821" y="4289928"/>
            <a:ext cx="309638" cy="2215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ZoneTexte 13"/>
          <p:cNvSpPr txBox="1"/>
          <p:nvPr/>
        </p:nvSpPr>
        <p:spPr>
          <a:xfrm>
            <a:off x="3037115" y="2396744"/>
            <a:ext cx="9004040" cy="430887"/>
          </a:xfrm>
          <a:prstGeom prst="rect">
            <a:avLst/>
          </a:prstGeom>
          <a:noFill/>
        </p:spPr>
        <p:txBody>
          <a:bodyPr wrap="square" rtlCol="0">
            <a:spAutoFit/>
          </a:bodyPr>
          <a:lstStyle/>
          <a:p>
            <a:r>
              <a:rPr lang="fr-CH" sz="2200" dirty="0" smtClean="0">
                <a:solidFill>
                  <a:srgbClr val="00B050"/>
                </a:solidFill>
              </a:rPr>
              <a:t>PEU DE PÉNÉTRATION DU RAYONNEMENT EXTÉRIEUR DANS LES HABITATIONS</a:t>
            </a:r>
            <a:endParaRPr lang="fr-CH" sz="2200" dirty="0">
              <a:solidFill>
                <a:srgbClr val="00B050"/>
              </a:solidFill>
            </a:endParaRPr>
          </a:p>
        </p:txBody>
      </p:sp>
      <p:sp>
        <p:nvSpPr>
          <p:cNvPr id="15" name="ZoneTexte 14"/>
          <p:cNvSpPr txBox="1"/>
          <p:nvPr/>
        </p:nvSpPr>
        <p:spPr>
          <a:xfrm>
            <a:off x="7303690" y="4553810"/>
            <a:ext cx="3458546" cy="769441"/>
          </a:xfrm>
          <a:prstGeom prst="rect">
            <a:avLst/>
          </a:prstGeom>
          <a:noFill/>
        </p:spPr>
        <p:txBody>
          <a:bodyPr wrap="square" rtlCol="0">
            <a:spAutoFit/>
          </a:bodyPr>
          <a:lstStyle/>
          <a:p>
            <a:r>
              <a:rPr lang="fr-CH" sz="2200" dirty="0" smtClean="0">
                <a:solidFill>
                  <a:srgbClr val="00B050"/>
                </a:solidFill>
              </a:rPr>
              <a:t>RAYONNEMENT INTÉRIEUR</a:t>
            </a:r>
          </a:p>
          <a:p>
            <a:r>
              <a:rPr lang="fr-CH" sz="2200" dirty="0" smtClean="0">
                <a:solidFill>
                  <a:srgbClr val="00B050"/>
                </a:solidFill>
              </a:rPr>
              <a:t>RÉDUIT</a:t>
            </a:r>
            <a:endParaRPr lang="fr-CH" sz="2200" dirty="0">
              <a:solidFill>
                <a:srgbClr val="00B050"/>
              </a:solidFill>
            </a:endParaRPr>
          </a:p>
        </p:txBody>
      </p:sp>
      <p:sp>
        <p:nvSpPr>
          <p:cNvPr id="16" name="ZoneTexte 15"/>
          <p:cNvSpPr txBox="1"/>
          <p:nvPr/>
        </p:nvSpPr>
        <p:spPr>
          <a:xfrm>
            <a:off x="1276427" y="3355616"/>
            <a:ext cx="2944399" cy="769441"/>
          </a:xfrm>
          <a:prstGeom prst="rect">
            <a:avLst/>
          </a:prstGeom>
          <a:noFill/>
        </p:spPr>
        <p:txBody>
          <a:bodyPr wrap="square" rtlCol="0">
            <a:spAutoFit/>
          </a:bodyPr>
          <a:lstStyle/>
          <a:p>
            <a:r>
              <a:rPr lang="fr-CH" sz="2200" dirty="0" smtClean="0">
                <a:solidFill>
                  <a:srgbClr val="00B050"/>
                </a:solidFill>
              </a:rPr>
              <a:t>PAS DE RAYONNEMENT DU TÉL DANS VÉHICULE</a:t>
            </a:r>
            <a:endParaRPr lang="fr-CH" sz="2200" dirty="0">
              <a:solidFill>
                <a:srgbClr val="00B050"/>
              </a:solidFill>
            </a:endParaRPr>
          </a:p>
        </p:txBody>
      </p:sp>
      <p:sp>
        <p:nvSpPr>
          <p:cNvPr id="17" name="ZoneTexte 16"/>
          <p:cNvSpPr txBox="1"/>
          <p:nvPr/>
        </p:nvSpPr>
        <p:spPr>
          <a:xfrm>
            <a:off x="317241" y="1867151"/>
            <a:ext cx="2868227" cy="769441"/>
          </a:xfrm>
          <a:prstGeom prst="rect">
            <a:avLst/>
          </a:prstGeom>
          <a:noFill/>
        </p:spPr>
        <p:txBody>
          <a:bodyPr wrap="square" rtlCol="0">
            <a:spAutoFit/>
          </a:bodyPr>
          <a:lstStyle/>
          <a:p>
            <a:r>
              <a:rPr lang="fr-CH" sz="2200" dirty="0" smtClean="0">
                <a:solidFill>
                  <a:srgbClr val="00B050"/>
                </a:solidFill>
              </a:rPr>
              <a:t>FAIBLE RAYONNEMENT </a:t>
            </a:r>
            <a:br>
              <a:rPr lang="fr-CH" sz="2200" dirty="0" smtClean="0">
                <a:solidFill>
                  <a:srgbClr val="00B050"/>
                </a:solidFill>
              </a:rPr>
            </a:br>
            <a:r>
              <a:rPr lang="fr-CH" sz="2200" dirty="0" smtClean="0">
                <a:solidFill>
                  <a:srgbClr val="00B050"/>
                </a:solidFill>
              </a:rPr>
              <a:t>ANTENNE</a:t>
            </a:r>
            <a:endParaRPr lang="fr-CH" sz="2200" dirty="0">
              <a:solidFill>
                <a:srgbClr val="00B050"/>
              </a:solidFill>
            </a:endParaRPr>
          </a:p>
        </p:txBody>
      </p:sp>
      <p:sp>
        <p:nvSpPr>
          <p:cNvPr id="18" name="Flèche vers le bas 17"/>
          <p:cNvSpPr/>
          <p:nvPr/>
        </p:nvSpPr>
        <p:spPr>
          <a:xfrm rot="19143576">
            <a:off x="7187312" y="2779643"/>
            <a:ext cx="338176" cy="7944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Flèche vers le bas 18"/>
          <p:cNvSpPr/>
          <p:nvPr/>
        </p:nvSpPr>
        <p:spPr>
          <a:xfrm rot="19143576">
            <a:off x="9799116" y="2790558"/>
            <a:ext cx="338176" cy="7944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ZoneTexte 19"/>
          <p:cNvSpPr txBox="1"/>
          <p:nvPr/>
        </p:nvSpPr>
        <p:spPr>
          <a:xfrm>
            <a:off x="3897854" y="5518205"/>
            <a:ext cx="3603958" cy="769441"/>
          </a:xfrm>
          <a:prstGeom prst="rect">
            <a:avLst/>
          </a:prstGeom>
          <a:noFill/>
        </p:spPr>
        <p:txBody>
          <a:bodyPr wrap="square" rtlCol="0">
            <a:spAutoFit/>
          </a:bodyPr>
          <a:lstStyle/>
          <a:p>
            <a:r>
              <a:rPr lang="fr-CH" sz="2200" dirty="0" smtClean="0">
                <a:solidFill>
                  <a:srgbClr val="00B050"/>
                </a:solidFill>
              </a:rPr>
              <a:t>RAYONNEMENT INTÉRIEUR</a:t>
            </a:r>
          </a:p>
          <a:p>
            <a:r>
              <a:rPr lang="fr-CH" sz="2200" dirty="0" smtClean="0">
                <a:solidFill>
                  <a:srgbClr val="00B050"/>
                </a:solidFill>
              </a:rPr>
              <a:t>TRÈS FAIBLE GRÂCE AU CÂBLE</a:t>
            </a:r>
            <a:endParaRPr lang="fr-CH" sz="2200" dirty="0">
              <a:solidFill>
                <a:srgbClr val="00B050"/>
              </a:solidFill>
            </a:endParaRPr>
          </a:p>
        </p:txBody>
      </p:sp>
      <p:sp>
        <p:nvSpPr>
          <p:cNvPr id="21" name="Flèche vers le bas 20"/>
          <p:cNvSpPr/>
          <p:nvPr/>
        </p:nvSpPr>
        <p:spPr>
          <a:xfrm rot="10800000">
            <a:off x="5438408" y="4716285"/>
            <a:ext cx="310072" cy="87275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Flèche vers le bas 21"/>
          <p:cNvSpPr/>
          <p:nvPr/>
        </p:nvSpPr>
        <p:spPr>
          <a:xfrm rot="9034147">
            <a:off x="9685171" y="4876689"/>
            <a:ext cx="309638" cy="2215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6476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anim calcmode="lin" valueType="num">
                                      <p:cBhvr>
                                        <p:cTn id="42" dur="500" fill="hold"/>
                                        <p:tgtEl>
                                          <p:spTgt spid="3"/>
                                        </p:tgtEl>
                                        <p:attrNameLst>
                                          <p:attrName>ppt_x</p:attrName>
                                        </p:attrNameLst>
                                      </p:cBhvr>
                                      <p:tavLst>
                                        <p:tav tm="0">
                                          <p:val>
                                            <p:strVal val="#ppt_x"/>
                                          </p:val>
                                        </p:tav>
                                        <p:tav tm="100000">
                                          <p:val>
                                            <p:strVal val="#ppt_x"/>
                                          </p:val>
                                        </p:tav>
                                      </p:tavLst>
                                    </p:anim>
                                    <p:anim calcmode="lin" valueType="num">
                                      <p:cBhvr>
                                        <p:cTn id="43" dur="5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anim calcmode="lin" valueType="num">
                                      <p:cBhvr>
                                        <p:cTn id="54" dur="500" fill="hold"/>
                                        <p:tgtEl>
                                          <p:spTgt spid="8"/>
                                        </p:tgtEl>
                                        <p:attrNameLst>
                                          <p:attrName>ppt_x</p:attrName>
                                        </p:attrNameLst>
                                      </p:cBhvr>
                                      <p:tavLst>
                                        <p:tav tm="0">
                                          <p:val>
                                            <p:strVal val="#ppt_x"/>
                                          </p:val>
                                        </p:tav>
                                        <p:tav tm="100000">
                                          <p:val>
                                            <p:strVal val="#ppt_x"/>
                                          </p:val>
                                        </p:tav>
                                      </p:tavLst>
                                    </p:anim>
                                    <p:anim calcmode="lin" valueType="num">
                                      <p:cBhvr>
                                        <p:cTn id="55" dur="500" fill="hold"/>
                                        <p:tgtEl>
                                          <p:spTgt spid="8"/>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strVal val="#ppt_x"/>
                                          </p:val>
                                        </p:tav>
                                        <p:tav tm="100000">
                                          <p:val>
                                            <p:strVal val="#ppt_x"/>
                                          </p:val>
                                        </p:tav>
                                      </p:tavLst>
                                    </p:anim>
                                    <p:anim calcmode="lin" valueType="num">
                                      <p:cBhvr>
                                        <p:cTn id="61" dur="500" fill="hold"/>
                                        <p:tgtEl>
                                          <p:spTgt spid="13"/>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anim calcmode="lin" valueType="num">
                                      <p:cBhvr>
                                        <p:cTn id="66" dur="500" fill="hold"/>
                                        <p:tgtEl>
                                          <p:spTgt spid="12"/>
                                        </p:tgtEl>
                                        <p:attrNameLst>
                                          <p:attrName>ppt_x</p:attrName>
                                        </p:attrNameLst>
                                      </p:cBhvr>
                                      <p:tavLst>
                                        <p:tav tm="0">
                                          <p:val>
                                            <p:strVal val="#ppt_x"/>
                                          </p:val>
                                        </p:tav>
                                        <p:tav tm="100000">
                                          <p:val>
                                            <p:strVal val="#ppt_x"/>
                                          </p:val>
                                        </p:tav>
                                      </p:tavLst>
                                    </p:anim>
                                    <p:anim calcmode="lin" valueType="num">
                                      <p:cBhvr>
                                        <p:cTn id="67" dur="500" fill="hold"/>
                                        <p:tgtEl>
                                          <p:spTgt spid="12"/>
                                        </p:tgtEl>
                                        <p:attrNameLst>
                                          <p:attrName>ppt_y</p:attrName>
                                        </p:attrNameLst>
                                      </p:cBhvr>
                                      <p:tavLst>
                                        <p:tav tm="0">
                                          <p:val>
                                            <p:strVal val="#ppt_y+.1"/>
                                          </p:val>
                                        </p:tav>
                                        <p:tav tm="100000">
                                          <p:val>
                                            <p:strVal val="#ppt_y"/>
                                          </p:val>
                                        </p:tav>
                                      </p:tavLst>
                                    </p:anim>
                                  </p:childTnLst>
                                </p:cTn>
                              </p:par>
                            </p:childTnLst>
                          </p:cTn>
                        </p:par>
                        <p:par>
                          <p:cTn id="68" fill="hold">
                            <p:stCondLst>
                              <p:cond delay="2500"/>
                            </p:stCondLst>
                            <p:childTnLst>
                              <p:par>
                                <p:cTn id="69" presetID="42"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anim calcmode="lin" valueType="num">
                                      <p:cBhvr>
                                        <p:cTn id="72" dur="500" fill="hold"/>
                                        <p:tgtEl>
                                          <p:spTgt spid="22"/>
                                        </p:tgtEl>
                                        <p:attrNameLst>
                                          <p:attrName>ppt_x</p:attrName>
                                        </p:attrNameLst>
                                      </p:cBhvr>
                                      <p:tavLst>
                                        <p:tav tm="0">
                                          <p:val>
                                            <p:strVal val="#ppt_x"/>
                                          </p:val>
                                        </p:tav>
                                        <p:tav tm="100000">
                                          <p:val>
                                            <p:strVal val="#ppt_x"/>
                                          </p:val>
                                        </p:tav>
                                      </p:tavLst>
                                    </p:anim>
                                    <p:anim calcmode="lin" valueType="num">
                                      <p:cBhvr>
                                        <p:cTn id="73" dur="500" fill="hold"/>
                                        <p:tgtEl>
                                          <p:spTgt spid="22"/>
                                        </p:tgtEl>
                                        <p:attrNameLst>
                                          <p:attrName>ppt_y</p:attrName>
                                        </p:attrNameLst>
                                      </p:cBhvr>
                                      <p:tavLst>
                                        <p:tav tm="0">
                                          <p:val>
                                            <p:strVal val="#ppt_y+.1"/>
                                          </p:val>
                                        </p:tav>
                                        <p:tav tm="100000">
                                          <p:val>
                                            <p:strVal val="#ppt_y"/>
                                          </p:val>
                                        </p:tav>
                                      </p:tavLst>
                                    </p:anim>
                                  </p:childTnLst>
                                </p:cTn>
                              </p:par>
                            </p:childTnLst>
                          </p:cTn>
                        </p:par>
                        <p:par>
                          <p:cTn id="74" fill="hold">
                            <p:stCondLst>
                              <p:cond delay="3000"/>
                            </p:stCondLst>
                            <p:childTnLst>
                              <p:par>
                                <p:cTn id="75" presetID="22" presetClass="entr" presetSubtype="8"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left)">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up)">
                                      <p:cBhvr>
                                        <p:cTn id="91" dur="500"/>
                                        <p:tgtEl>
                                          <p:spTgt spid="5"/>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wipe(left)">
                                      <p:cBhvr>
                                        <p:cTn id="9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2" grpId="0" animBg="1"/>
      <p:bldP spid="13" grpId="0" animBg="1"/>
      <p:bldP spid="14" grpId="0"/>
      <p:bldP spid="15" grpId="0"/>
      <p:bldP spid="16" grpId="0"/>
      <p:bldP spid="17" grpId="0"/>
      <p:bldP spid="18" grpId="0" animBg="1"/>
      <p:bldP spid="19" grpId="0" animBg="1"/>
      <p:bldP spid="20" grpId="0"/>
      <p:bldP spid="21"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017" y="1753003"/>
            <a:ext cx="11008323" cy="4401205"/>
          </a:xfrm>
          <a:prstGeom prst="rect">
            <a:avLst/>
          </a:prstGeom>
        </p:spPr>
        <p:txBody>
          <a:bodyPr wrap="square">
            <a:spAutoFit/>
          </a:bodyPr>
          <a:lstStyle/>
          <a:p>
            <a:pPr marL="342900" indent="-342900">
              <a:buFont typeface="Arial" panose="020B0604020202020204" pitchFamily="34" charset="0"/>
              <a:buChar char="•"/>
            </a:pPr>
            <a:r>
              <a:rPr lang="fr-CH" sz="2800" dirty="0"/>
              <a:t>En assurant la </a:t>
            </a:r>
            <a:r>
              <a:rPr lang="fr-CH" sz="2800" b="1" dirty="0"/>
              <a:t>couverture réseau intérieure par des liaisons câblées</a:t>
            </a:r>
            <a:r>
              <a:rPr lang="fr-CH" sz="2800" dirty="0"/>
              <a:t>, par «</a:t>
            </a:r>
            <a:r>
              <a:rPr lang="fr-CH" sz="2800" dirty="0" err="1"/>
              <a:t>LiFi</a:t>
            </a:r>
            <a:r>
              <a:rPr lang="fr-CH" sz="2800" dirty="0"/>
              <a:t>» ou </a:t>
            </a:r>
            <a:r>
              <a:rPr lang="fr-CH" sz="2800" dirty="0" err="1"/>
              <a:t>WiFi</a:t>
            </a:r>
            <a:r>
              <a:rPr lang="fr-CH" sz="2800" dirty="0"/>
              <a:t>, ou par des «</a:t>
            </a:r>
            <a:r>
              <a:rPr lang="fr-CH" sz="2800" b="1" dirty="0" err="1"/>
              <a:t>femtocellules</a:t>
            </a:r>
            <a:r>
              <a:rPr lang="fr-CH" sz="2800" dirty="0"/>
              <a:t>» 3G/4G ou 5G à </a:t>
            </a:r>
            <a:r>
              <a:rPr lang="fr-CH" sz="2800" b="1" dirty="0"/>
              <a:t>très faible puissance </a:t>
            </a:r>
            <a:r>
              <a:rPr lang="fr-CH" sz="2800" dirty="0"/>
              <a:t>(qui peuvent être </a:t>
            </a:r>
            <a:r>
              <a:rPr lang="fr-CH" sz="2800" b="1" dirty="0"/>
              <a:t>éteinte à volonté</a:t>
            </a:r>
            <a:r>
              <a:rPr lang="fr-CH" sz="2800" dirty="0"/>
              <a:t>), on peut </a:t>
            </a:r>
            <a:r>
              <a:rPr lang="fr-CH" sz="2800" b="1" dirty="0"/>
              <a:t>abaisser</a:t>
            </a:r>
            <a:r>
              <a:rPr lang="fr-CH" sz="2800" dirty="0"/>
              <a:t> considérablement la </a:t>
            </a:r>
            <a:r>
              <a:rPr lang="fr-CH" sz="2800" b="1" dirty="0"/>
              <a:t>puissance des antennes extérieures </a:t>
            </a:r>
            <a:r>
              <a:rPr lang="fr-CH" sz="2800" dirty="0"/>
              <a:t>et l’irradiation produite par les </a:t>
            </a:r>
            <a:r>
              <a:rPr lang="fr-CH" sz="2800" b="1" dirty="0"/>
              <a:t>appareils mobiles utilisés en intérieur</a:t>
            </a:r>
            <a:r>
              <a:rPr lang="fr-CH" sz="2800" dirty="0"/>
              <a:t>, responsables à </a:t>
            </a:r>
            <a:r>
              <a:rPr lang="fr-CH" sz="2800" b="1" dirty="0"/>
              <a:t>90% de l’irradiation </a:t>
            </a:r>
            <a:r>
              <a:rPr lang="fr-CH" sz="2800" b="1" dirty="0" smtClean="0"/>
              <a:t>corporelle </a:t>
            </a:r>
            <a:r>
              <a:rPr lang="fr-CH" sz="2800" dirty="0" smtClean="0"/>
              <a:t>totale </a:t>
            </a:r>
            <a:r>
              <a:rPr lang="fr-CH" sz="2800" dirty="0"/>
              <a:t>selon les </a:t>
            </a:r>
            <a:r>
              <a:rPr lang="fr-CH" sz="2800" dirty="0" smtClean="0"/>
              <a:t>statistiques officielles.</a:t>
            </a:r>
            <a:r>
              <a:rPr lang="fr-CH" sz="2800" dirty="0"/>
              <a:t/>
            </a:r>
            <a:br>
              <a:rPr lang="fr-CH" sz="2800" dirty="0"/>
            </a:br>
            <a:endParaRPr lang="fr-CH" sz="2800" dirty="0"/>
          </a:p>
          <a:p>
            <a:pPr marL="342900" indent="-342900">
              <a:buFont typeface="Arial" panose="020B0604020202020204" pitchFamily="34" charset="0"/>
              <a:buChar char="•"/>
            </a:pPr>
            <a:r>
              <a:rPr lang="fr-CH" sz="2800" dirty="0"/>
              <a:t>Cette </a:t>
            </a:r>
            <a:r>
              <a:rPr lang="fr-CH" sz="2800" b="1" dirty="0"/>
              <a:t>séparation</a:t>
            </a:r>
            <a:r>
              <a:rPr lang="fr-CH" sz="2800" dirty="0"/>
              <a:t> permet également de </a:t>
            </a:r>
            <a:r>
              <a:rPr lang="fr-CH" sz="2800" b="1" dirty="0"/>
              <a:t>résoudre le problème actuel </a:t>
            </a:r>
            <a:r>
              <a:rPr lang="fr-CH" sz="2800" dirty="0"/>
              <a:t>de </a:t>
            </a:r>
            <a:r>
              <a:rPr lang="fr-CH" sz="2800" b="1" dirty="0"/>
              <a:t>saturation</a:t>
            </a:r>
            <a:r>
              <a:rPr lang="fr-CH" sz="2800" dirty="0"/>
              <a:t> du réseau mobile puisque </a:t>
            </a:r>
            <a:r>
              <a:rPr lang="fr-CH" sz="2800" b="1" dirty="0"/>
              <a:t>80% de l’usage de données mobiles</a:t>
            </a:r>
            <a:r>
              <a:rPr lang="fr-CH" sz="2800" dirty="0"/>
              <a:t> provient d’appareils utilisés à </a:t>
            </a:r>
            <a:r>
              <a:rPr lang="fr-CH" sz="2800" b="1" dirty="0"/>
              <a:t>l’intérieur</a:t>
            </a:r>
            <a:r>
              <a:rPr lang="fr-CH" sz="2800" dirty="0" smtClean="0"/>
              <a:t>. La </a:t>
            </a:r>
            <a:r>
              <a:rPr lang="fr-CH" sz="2800" b="1" dirty="0" smtClean="0"/>
              <a:t>fibre optique </a:t>
            </a:r>
            <a:r>
              <a:rPr lang="fr-CH" sz="2800" dirty="0" smtClean="0"/>
              <a:t>est là!</a:t>
            </a:r>
            <a:endParaRPr lang="fr-CH" sz="2800" dirty="0"/>
          </a:p>
        </p:txBody>
      </p:sp>
      <p:sp>
        <p:nvSpPr>
          <p:cNvPr id="6" name="Titre 1"/>
          <p:cNvSpPr>
            <a:spLocks noGrp="1"/>
          </p:cNvSpPr>
          <p:nvPr>
            <p:ph type="title"/>
          </p:nvPr>
        </p:nvSpPr>
        <p:spPr>
          <a:xfrm>
            <a:off x="641018" y="596370"/>
            <a:ext cx="7455173" cy="903247"/>
          </a:xfrm>
        </p:spPr>
        <p:txBody>
          <a:bodyPr>
            <a:normAutofit/>
          </a:bodyPr>
          <a:lstStyle/>
          <a:p>
            <a:r>
              <a:rPr lang="fr-CH" dirty="0"/>
              <a:t>Quelles solutions, en résumé?</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8988" y="247368"/>
            <a:ext cx="1937284" cy="1432551"/>
          </a:xfrm>
          <a:prstGeom prst="rect">
            <a:avLst/>
          </a:prstGeom>
        </p:spPr>
      </p:pic>
    </p:spTree>
    <p:extLst>
      <p:ext uri="{BB962C8B-B14F-4D97-AF65-F5344CB8AC3E}">
        <p14:creationId xmlns:p14="http://schemas.microsoft.com/office/powerpoint/2010/main" val="12402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2799" y="94187"/>
            <a:ext cx="11192934" cy="1325563"/>
          </a:xfrm>
        </p:spPr>
        <p:txBody>
          <a:bodyPr/>
          <a:lstStyle/>
          <a:p>
            <a:r>
              <a:rPr lang="fr-CH" b="1" dirty="0" smtClean="0"/>
              <a:t>Les quatre raisons </a:t>
            </a:r>
            <a:r>
              <a:rPr lang="fr-CH" b="1" dirty="0"/>
              <a:t>de dire NON à la</a:t>
            </a:r>
          </a:p>
        </p:txBody>
      </p:sp>
      <p:sp>
        <p:nvSpPr>
          <p:cNvPr id="3" name="Espace réservé du contenu 2"/>
          <p:cNvSpPr>
            <a:spLocks noGrp="1"/>
          </p:cNvSpPr>
          <p:nvPr>
            <p:ph idx="1"/>
          </p:nvPr>
        </p:nvSpPr>
        <p:spPr>
          <a:xfrm>
            <a:off x="838199" y="1275817"/>
            <a:ext cx="10761134" cy="5099579"/>
          </a:xfrm>
        </p:spPr>
        <p:txBody>
          <a:bodyPr>
            <a:normAutofit/>
          </a:bodyPr>
          <a:lstStyle/>
          <a:p>
            <a:r>
              <a:rPr lang="fr-CH" sz="2000" b="1" dirty="0"/>
              <a:t>La 5G n’a pas été testée </a:t>
            </a:r>
            <a:r>
              <a:rPr lang="fr-CH" sz="2000" dirty="0"/>
              <a:t>en utilisation réelle concernant son </a:t>
            </a:r>
            <a:r>
              <a:rPr lang="fr-CH" sz="2000" b="1" dirty="0"/>
              <a:t>impact sur la santé humaine</a:t>
            </a:r>
            <a:r>
              <a:rPr lang="fr-CH" sz="2000" dirty="0"/>
              <a:t>, </a:t>
            </a:r>
            <a:br>
              <a:rPr lang="fr-CH" sz="2000" dirty="0"/>
            </a:br>
            <a:r>
              <a:rPr lang="fr-CH" sz="2000" dirty="0"/>
              <a:t>non plus que sur </a:t>
            </a:r>
            <a:r>
              <a:rPr lang="fr-CH" sz="2000" b="1" dirty="0"/>
              <a:t>l’environnement</a:t>
            </a:r>
            <a:r>
              <a:rPr lang="fr-CH" sz="2000" dirty="0"/>
              <a:t>. Ce n’est pas qu’une question de fréquences : la modulation, </a:t>
            </a:r>
            <a:br>
              <a:rPr lang="fr-CH" sz="2000" dirty="0"/>
            </a:br>
            <a:r>
              <a:rPr lang="fr-CH" sz="2000" dirty="0"/>
              <a:t>la puissance, et d’autres facteurs importent aussi. Les </a:t>
            </a:r>
            <a:r>
              <a:rPr lang="fr-CH" sz="2000" b="1" dirty="0"/>
              <a:t>effets biologiques </a:t>
            </a:r>
            <a:r>
              <a:rPr lang="fr-CH" sz="2000" dirty="0"/>
              <a:t>ne sont jamais pris en compte dans les calculs et pire encore, les opérateurs veulent </a:t>
            </a:r>
            <a:r>
              <a:rPr lang="fr-CH" sz="2000" b="1" dirty="0"/>
              <a:t>augmenter les puissances d’émission</a:t>
            </a:r>
            <a:r>
              <a:rPr lang="fr-CH" sz="2000" dirty="0"/>
              <a:t>. Un </a:t>
            </a:r>
            <a:r>
              <a:rPr lang="fr-CH" sz="2000" b="1" dirty="0"/>
              <a:t>calcul moyenné des émissions </a:t>
            </a:r>
            <a:r>
              <a:rPr lang="fr-CH" sz="2000" dirty="0"/>
              <a:t>permettra de prétendre que les émissions sont dans les normes.</a:t>
            </a:r>
            <a:endParaRPr lang="fr-CH" sz="2000" dirty="0" smtClean="0"/>
          </a:p>
          <a:p>
            <a:r>
              <a:rPr lang="fr-CH" sz="2000" dirty="0" smtClean="0"/>
              <a:t>La 5G aura un </a:t>
            </a:r>
            <a:r>
              <a:rPr lang="fr-CH" sz="2000" b="1" dirty="0" smtClean="0"/>
              <a:t>impact négatif sur la planète </a:t>
            </a:r>
            <a:r>
              <a:rPr lang="fr-CH" sz="2000" dirty="0" smtClean="0"/>
              <a:t>vu la </a:t>
            </a:r>
            <a:r>
              <a:rPr lang="fr-CH" sz="2000" b="1" dirty="0" smtClean="0"/>
              <a:t>quantité énorme </a:t>
            </a:r>
            <a:r>
              <a:rPr lang="fr-CH" sz="2000" dirty="0" smtClean="0"/>
              <a:t>(des milliards) de téléphones, tablettes, ordinateurs qu’il faudra produire, sans compter les </a:t>
            </a:r>
            <a:r>
              <a:rPr lang="fr-CH" sz="2000" b="1" dirty="0" smtClean="0"/>
              <a:t>cent milliards d’objets connectés </a:t>
            </a:r>
            <a:r>
              <a:rPr lang="fr-CH" sz="2000" dirty="0" smtClean="0"/>
              <a:t>qu’on nous promet et qui vont générer un </a:t>
            </a:r>
            <a:r>
              <a:rPr lang="fr-CH" sz="2000" b="1" dirty="0" smtClean="0"/>
              <a:t>trafic de données monstrueux et dévoreur d’énergie</a:t>
            </a:r>
            <a:r>
              <a:rPr lang="fr-CH" sz="2000" dirty="0" smtClean="0"/>
              <a:t>.</a:t>
            </a:r>
            <a:br>
              <a:rPr lang="fr-CH" sz="2000" dirty="0" smtClean="0"/>
            </a:br>
            <a:r>
              <a:rPr lang="fr-CH" sz="2000" dirty="0" smtClean="0"/>
              <a:t>La </a:t>
            </a:r>
            <a:r>
              <a:rPr lang="fr-CH" sz="2000" b="1" dirty="0" smtClean="0"/>
              <a:t>quantité de déchets </a:t>
            </a:r>
            <a:r>
              <a:rPr lang="fr-CH" sz="2000" dirty="0" smtClean="0"/>
              <a:t>qui sera produite sera encore plus grande que maintenant, alors que c’est </a:t>
            </a:r>
            <a:r>
              <a:rPr lang="fr-CH" sz="2000" b="1" dirty="0" smtClean="0"/>
              <a:t>déjà </a:t>
            </a:r>
            <a:r>
              <a:rPr lang="fr-CH" sz="2000" b="1" dirty="0"/>
              <a:t>ingérable </a:t>
            </a:r>
            <a:r>
              <a:rPr lang="fr-CH" sz="2000" b="1" dirty="0" smtClean="0"/>
              <a:t>et catastrophique</a:t>
            </a:r>
            <a:r>
              <a:rPr lang="fr-CH" sz="2000" dirty="0" smtClean="0"/>
              <a:t>. Des ressources limitées et rares arriveront à épuisement.</a:t>
            </a:r>
          </a:p>
          <a:p>
            <a:r>
              <a:rPr lang="fr-CH" sz="2000" dirty="0" smtClean="0"/>
              <a:t>La 5G est </a:t>
            </a:r>
            <a:r>
              <a:rPr lang="fr-CH" sz="2000" b="1" dirty="0" smtClean="0"/>
              <a:t>INUTILE pour le 95% des utilisateurs</a:t>
            </a:r>
            <a:r>
              <a:rPr lang="fr-CH" sz="2000" dirty="0" smtClean="0"/>
              <a:t>, la 4G(+) suffisant amplement. On veut utiliser la 5G </a:t>
            </a:r>
            <a:r>
              <a:rPr lang="fr-CH" sz="2000" b="1" dirty="0" smtClean="0"/>
              <a:t>à la place du réseau fixe </a:t>
            </a:r>
            <a:r>
              <a:rPr lang="fr-CH" sz="2000" dirty="0" smtClean="0"/>
              <a:t>alors que celui-ci est plus performant! En assurant les connexions en intérieur par des </a:t>
            </a:r>
            <a:r>
              <a:rPr lang="fr-CH" sz="2000" b="1" dirty="0" smtClean="0"/>
              <a:t>femto-cellules </a:t>
            </a:r>
            <a:r>
              <a:rPr lang="fr-CH" sz="2000" dirty="0" smtClean="0"/>
              <a:t>reliées à la </a:t>
            </a:r>
            <a:r>
              <a:rPr lang="fr-CH" sz="2000" b="1" dirty="0" smtClean="0"/>
              <a:t>fibre optique</a:t>
            </a:r>
            <a:r>
              <a:rPr lang="fr-CH" sz="2000" b="1" dirty="0"/>
              <a:t> </a:t>
            </a:r>
            <a:r>
              <a:rPr lang="fr-CH" sz="2000" dirty="0" smtClean="0"/>
              <a:t>on réduirait l’irradiation </a:t>
            </a:r>
            <a:r>
              <a:rPr lang="fr-CH" sz="2000" dirty="0"/>
              <a:t>des </a:t>
            </a:r>
            <a:r>
              <a:rPr lang="fr-CH" sz="2000" dirty="0" smtClean="0"/>
              <a:t>téléphones et on </a:t>
            </a:r>
            <a:r>
              <a:rPr lang="fr-CH" sz="2000" b="1" dirty="0" smtClean="0"/>
              <a:t>déchargerait de 80%</a:t>
            </a:r>
            <a:r>
              <a:rPr lang="fr-CH" sz="2000" dirty="0" smtClean="0"/>
              <a:t> le réseau mobile extérieur et on pourrait ainsi réduire l’électrosmog.</a:t>
            </a:r>
            <a:endParaRPr lang="fr-CH" sz="2000" dirty="0"/>
          </a:p>
          <a:p>
            <a:r>
              <a:rPr lang="fr-CH" sz="2000" dirty="0"/>
              <a:t>La 5G sera aussi une </a:t>
            </a:r>
            <a:r>
              <a:rPr lang="fr-CH" sz="2000" b="1" dirty="0"/>
              <a:t>porte ouverte </a:t>
            </a:r>
            <a:r>
              <a:rPr lang="fr-CH" sz="2000" dirty="0"/>
              <a:t>à un monde </a:t>
            </a:r>
            <a:r>
              <a:rPr lang="fr-CH" sz="2000" b="1" dirty="0"/>
              <a:t>ultra-connecté</a:t>
            </a:r>
            <a:r>
              <a:rPr lang="fr-CH" sz="2000" dirty="0"/>
              <a:t>, </a:t>
            </a:r>
            <a:r>
              <a:rPr lang="fr-CH" sz="2000" b="1" dirty="0"/>
              <a:t>ultra-automatisé</a:t>
            </a:r>
            <a:r>
              <a:rPr lang="fr-CH" sz="2000" dirty="0"/>
              <a:t>, </a:t>
            </a:r>
            <a:r>
              <a:rPr lang="fr-CH" sz="2000" b="1" dirty="0"/>
              <a:t>ultra-surveillé</a:t>
            </a:r>
            <a:r>
              <a:rPr lang="fr-CH" sz="2000" dirty="0"/>
              <a:t>, </a:t>
            </a:r>
            <a:r>
              <a:rPr lang="fr-CH" sz="2000" b="1" dirty="0"/>
              <a:t>robotisé</a:t>
            </a:r>
            <a:r>
              <a:rPr lang="fr-CH" sz="2000" dirty="0"/>
              <a:t>, </a:t>
            </a:r>
            <a:r>
              <a:rPr lang="fr-CH" sz="2000" dirty="0" smtClean="0"/>
              <a:t>dominé par l’intelligence artificielle, où </a:t>
            </a:r>
            <a:r>
              <a:rPr lang="fr-CH" sz="2000" dirty="0"/>
              <a:t>la liberté individuelle n’aura plus guère de sens. </a:t>
            </a:r>
            <a:r>
              <a:rPr lang="fr-CH" sz="2000" dirty="0" smtClean="0"/>
              <a:t/>
            </a:r>
            <a:br>
              <a:rPr lang="fr-CH" sz="2000" dirty="0" smtClean="0"/>
            </a:br>
            <a:r>
              <a:rPr lang="fr-CH" sz="2000" dirty="0" smtClean="0"/>
              <a:t>Un </a:t>
            </a:r>
            <a:r>
              <a:rPr lang="fr-CH" sz="2000" dirty="0"/>
              <a:t>monde </a:t>
            </a:r>
            <a:r>
              <a:rPr lang="fr-CH" sz="2000" b="1" dirty="0"/>
              <a:t>complètement </a:t>
            </a:r>
            <a:r>
              <a:rPr lang="fr-CH" sz="2000" b="1" dirty="0" smtClean="0"/>
              <a:t>artificiel, sans cœur et sans âme</a:t>
            </a:r>
            <a:r>
              <a:rPr lang="fr-CH" sz="2000" dirty="0" smtClean="0"/>
              <a:t>.</a:t>
            </a:r>
            <a:endParaRPr lang="fr-CH" sz="2000" dirty="0"/>
          </a:p>
        </p:txBody>
      </p:sp>
      <p:sp>
        <p:nvSpPr>
          <p:cNvPr id="10" name="ZoneTexte 9"/>
          <p:cNvSpPr txBox="1"/>
          <p:nvPr/>
        </p:nvSpPr>
        <p:spPr>
          <a:xfrm>
            <a:off x="482600" y="1182518"/>
            <a:ext cx="711199" cy="923330"/>
          </a:xfrm>
          <a:prstGeom prst="rect">
            <a:avLst/>
          </a:prstGeom>
          <a:noFill/>
        </p:spPr>
        <p:txBody>
          <a:bodyPr wrap="square" rtlCol="0">
            <a:spAutoFit/>
          </a:bodyPr>
          <a:lstStyle/>
          <a:p>
            <a:r>
              <a:rPr lang="fr-CH" sz="5400" dirty="0">
                <a:solidFill>
                  <a:srgbClr val="FF0000"/>
                </a:solidFill>
                <a:latin typeface="Impact" panose="020B0706050402050204" pitchFamily="34" charset="0"/>
              </a:rPr>
              <a:t>1</a:t>
            </a:r>
          </a:p>
        </p:txBody>
      </p:sp>
      <p:sp>
        <p:nvSpPr>
          <p:cNvPr id="11" name="ZoneTexte 10"/>
          <p:cNvSpPr txBox="1"/>
          <p:nvPr/>
        </p:nvSpPr>
        <p:spPr>
          <a:xfrm>
            <a:off x="457199" y="2690459"/>
            <a:ext cx="711199" cy="923330"/>
          </a:xfrm>
          <a:prstGeom prst="rect">
            <a:avLst/>
          </a:prstGeom>
          <a:noFill/>
        </p:spPr>
        <p:txBody>
          <a:bodyPr wrap="square" rtlCol="0">
            <a:spAutoFit/>
          </a:bodyPr>
          <a:lstStyle/>
          <a:p>
            <a:r>
              <a:rPr lang="fr-CH" sz="5400" dirty="0">
                <a:solidFill>
                  <a:srgbClr val="FF0000"/>
                </a:solidFill>
                <a:latin typeface="Impact" panose="020B0706050402050204" pitchFamily="34" charset="0"/>
              </a:rPr>
              <a:t>2</a:t>
            </a:r>
          </a:p>
        </p:txBody>
      </p:sp>
      <p:sp>
        <p:nvSpPr>
          <p:cNvPr id="12" name="ZoneTexte 11"/>
          <p:cNvSpPr txBox="1"/>
          <p:nvPr/>
        </p:nvSpPr>
        <p:spPr>
          <a:xfrm>
            <a:off x="457199" y="4186464"/>
            <a:ext cx="711199" cy="923330"/>
          </a:xfrm>
          <a:prstGeom prst="rect">
            <a:avLst/>
          </a:prstGeom>
          <a:noFill/>
        </p:spPr>
        <p:txBody>
          <a:bodyPr wrap="square" rtlCol="0">
            <a:spAutoFit/>
          </a:bodyPr>
          <a:lstStyle/>
          <a:p>
            <a:r>
              <a:rPr lang="fr-CH" sz="5400" dirty="0">
                <a:solidFill>
                  <a:srgbClr val="FF0000"/>
                </a:solidFill>
                <a:latin typeface="Impact" panose="020B0706050402050204" pitchFamily="34" charset="0"/>
              </a:rPr>
              <a:t>3</a:t>
            </a: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3889" y="165394"/>
            <a:ext cx="1405650" cy="780916"/>
          </a:xfrm>
          <a:prstGeom prst="rect">
            <a:avLst/>
          </a:prstGeom>
        </p:spPr>
      </p:pic>
      <p:sp>
        <p:nvSpPr>
          <p:cNvPr id="9" name="ZoneTexte 8"/>
          <p:cNvSpPr txBox="1"/>
          <p:nvPr/>
        </p:nvSpPr>
        <p:spPr>
          <a:xfrm>
            <a:off x="457200" y="5403698"/>
            <a:ext cx="711199" cy="923330"/>
          </a:xfrm>
          <a:prstGeom prst="rect">
            <a:avLst/>
          </a:prstGeom>
          <a:noFill/>
        </p:spPr>
        <p:txBody>
          <a:bodyPr wrap="square" rtlCol="0">
            <a:spAutoFit/>
          </a:bodyPr>
          <a:lstStyle/>
          <a:p>
            <a:r>
              <a:rPr lang="fr-CH" sz="5400" dirty="0">
                <a:solidFill>
                  <a:srgbClr val="FF0000"/>
                </a:solidFill>
                <a:latin typeface="Impact" panose="020B0706050402050204" pitchFamily="34" charset="0"/>
              </a:rPr>
              <a:t>4</a:t>
            </a:r>
          </a:p>
        </p:txBody>
      </p:sp>
      <p:sp>
        <p:nvSpPr>
          <p:cNvPr id="13" name="ZoneTexte 12"/>
          <p:cNvSpPr txBox="1"/>
          <p:nvPr/>
        </p:nvSpPr>
        <p:spPr>
          <a:xfrm rot="16200000">
            <a:off x="-82266" y="1461763"/>
            <a:ext cx="812800" cy="369332"/>
          </a:xfrm>
          <a:prstGeom prst="rect">
            <a:avLst/>
          </a:prstGeom>
          <a:noFill/>
        </p:spPr>
        <p:txBody>
          <a:bodyPr wrap="square" rtlCol="0">
            <a:spAutoFit/>
          </a:bodyPr>
          <a:lstStyle/>
          <a:p>
            <a:r>
              <a:rPr lang="fr-CH" dirty="0" smtClean="0">
                <a:solidFill>
                  <a:srgbClr val="FF0000"/>
                </a:solidFill>
              </a:rPr>
              <a:t>SANTÉ</a:t>
            </a:r>
            <a:endParaRPr lang="fr-CH" dirty="0">
              <a:solidFill>
                <a:srgbClr val="FF0000"/>
              </a:solidFill>
            </a:endParaRPr>
          </a:p>
        </p:txBody>
      </p:sp>
      <p:sp>
        <p:nvSpPr>
          <p:cNvPr id="15" name="ZoneTexte 14"/>
          <p:cNvSpPr txBox="1"/>
          <p:nvPr/>
        </p:nvSpPr>
        <p:spPr>
          <a:xfrm rot="16200000">
            <a:off x="-387182" y="3290479"/>
            <a:ext cx="1422634" cy="369332"/>
          </a:xfrm>
          <a:prstGeom prst="rect">
            <a:avLst/>
          </a:prstGeom>
          <a:noFill/>
        </p:spPr>
        <p:txBody>
          <a:bodyPr wrap="square" rtlCol="0">
            <a:spAutoFit/>
          </a:bodyPr>
          <a:lstStyle/>
          <a:p>
            <a:pPr algn="r"/>
            <a:r>
              <a:rPr lang="fr-CH" dirty="0" smtClean="0">
                <a:solidFill>
                  <a:srgbClr val="FF0000"/>
                </a:solidFill>
              </a:rPr>
              <a:t>ECOLOGIE</a:t>
            </a:r>
            <a:endParaRPr lang="fr-CH" dirty="0">
              <a:solidFill>
                <a:srgbClr val="FF0000"/>
              </a:solidFill>
            </a:endParaRPr>
          </a:p>
        </p:txBody>
      </p:sp>
      <p:sp>
        <p:nvSpPr>
          <p:cNvPr id="16" name="ZoneTexte 15"/>
          <p:cNvSpPr txBox="1"/>
          <p:nvPr/>
        </p:nvSpPr>
        <p:spPr>
          <a:xfrm rot="16200000">
            <a:off x="-244151" y="4650748"/>
            <a:ext cx="1136569" cy="369332"/>
          </a:xfrm>
          <a:prstGeom prst="rect">
            <a:avLst/>
          </a:prstGeom>
          <a:noFill/>
        </p:spPr>
        <p:txBody>
          <a:bodyPr wrap="square" rtlCol="0">
            <a:spAutoFit/>
          </a:bodyPr>
          <a:lstStyle/>
          <a:p>
            <a:pPr algn="r"/>
            <a:r>
              <a:rPr lang="fr-CH" dirty="0" smtClean="0">
                <a:solidFill>
                  <a:srgbClr val="FF0000"/>
                </a:solidFill>
              </a:rPr>
              <a:t>INUTILITÉ</a:t>
            </a:r>
            <a:endParaRPr lang="fr-CH" dirty="0">
              <a:solidFill>
                <a:srgbClr val="FF0000"/>
              </a:solidFill>
            </a:endParaRPr>
          </a:p>
        </p:txBody>
      </p:sp>
      <p:sp>
        <p:nvSpPr>
          <p:cNvPr id="18" name="ZoneTexte 17"/>
          <p:cNvSpPr txBox="1"/>
          <p:nvPr/>
        </p:nvSpPr>
        <p:spPr>
          <a:xfrm rot="16200000">
            <a:off x="-267942" y="5878060"/>
            <a:ext cx="1184151" cy="369332"/>
          </a:xfrm>
          <a:prstGeom prst="rect">
            <a:avLst/>
          </a:prstGeom>
          <a:noFill/>
        </p:spPr>
        <p:txBody>
          <a:bodyPr wrap="square" rtlCol="0">
            <a:spAutoFit/>
          </a:bodyPr>
          <a:lstStyle/>
          <a:p>
            <a:pPr algn="r"/>
            <a:r>
              <a:rPr lang="fr-CH" dirty="0" smtClean="0">
                <a:solidFill>
                  <a:srgbClr val="FF0000"/>
                </a:solidFill>
              </a:rPr>
              <a:t>SURVEILLÉ</a:t>
            </a:r>
            <a:endParaRPr lang="fr-CH" dirty="0">
              <a:solidFill>
                <a:srgbClr val="FF0000"/>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2601" y="157599"/>
            <a:ext cx="1388534" cy="1385573"/>
          </a:xfrm>
          <a:prstGeom prst="rect">
            <a:avLst/>
          </a:prstGeom>
        </p:spPr>
      </p:pic>
    </p:spTree>
    <p:extLst>
      <p:ext uri="{BB962C8B-B14F-4D97-AF65-F5344CB8AC3E}">
        <p14:creationId xmlns:p14="http://schemas.microsoft.com/office/powerpoint/2010/main" val="39208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 calcmode="lin" valueType="num">
                                      <p:cBhvr additive="base">
                                        <p:cTn id="4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par>
                          <p:cTn id="57" fill="hold">
                            <p:stCondLst>
                              <p:cond delay="500"/>
                            </p:stCondLst>
                            <p:childTnLst>
                              <p:par>
                                <p:cTn id="58" presetID="2" presetClass="entr" presetSubtype="4" fill="hold" nodeType="after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 calcmode="lin" valueType="num">
                                      <p:cBhvr additive="base">
                                        <p:cTn id="6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additive="base">
                                        <p:cTn id="66" dur="1500" fill="hold"/>
                                        <p:tgtEl>
                                          <p:spTgt spid="5"/>
                                        </p:tgtEl>
                                        <p:attrNameLst>
                                          <p:attrName>ppt_x</p:attrName>
                                        </p:attrNameLst>
                                      </p:cBhvr>
                                      <p:tavLst>
                                        <p:tav tm="0">
                                          <p:val>
                                            <p:strVal val="1+#ppt_w/2"/>
                                          </p:val>
                                        </p:tav>
                                        <p:tav tm="100000">
                                          <p:val>
                                            <p:strVal val="#ppt_x"/>
                                          </p:val>
                                        </p:tav>
                                      </p:tavLst>
                                    </p:anim>
                                    <p:anim calcmode="lin" valueType="num">
                                      <p:cBhvr additive="base">
                                        <p:cTn id="67"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6200000">
            <a:off x="-2595119" y="2839692"/>
            <a:ext cx="6343354" cy="1085377"/>
          </a:xfrm>
        </p:spPr>
        <p:txBody>
          <a:bodyPr>
            <a:normAutofit/>
          </a:bodyPr>
          <a:lstStyle/>
          <a:p>
            <a:r>
              <a:rPr lang="fr-CH" spc="400" dirty="0"/>
              <a:t>Documents essentiels</a:t>
            </a:r>
          </a:p>
        </p:txBody>
      </p:sp>
      <p:sp>
        <p:nvSpPr>
          <p:cNvPr id="3" name="Espace réservé du contenu 2"/>
          <p:cNvSpPr>
            <a:spLocks noGrp="1"/>
          </p:cNvSpPr>
          <p:nvPr>
            <p:ph idx="1"/>
          </p:nvPr>
        </p:nvSpPr>
        <p:spPr>
          <a:xfrm>
            <a:off x="956736" y="557786"/>
            <a:ext cx="10617200" cy="6055541"/>
          </a:xfrm>
        </p:spPr>
        <p:txBody>
          <a:bodyPr>
            <a:normAutofit/>
          </a:bodyPr>
          <a:lstStyle/>
          <a:p>
            <a:r>
              <a:rPr lang="fr-CH" sz="1600" b="1" dirty="0"/>
              <a:t>Résolution n°1815 du Conseil de l’Europe : </a:t>
            </a:r>
            <a:br>
              <a:rPr lang="fr-CH" sz="1600" b="1" dirty="0"/>
            </a:br>
            <a:r>
              <a:rPr lang="fr-CH" sz="1200" dirty="0">
                <a:hlinkClick r:id="rId2"/>
              </a:rPr>
              <a:t>https://docs.wixstatic.com/ugd/12550c_ee184949bf7a4945905de7c5d69740b0.pdf</a:t>
            </a:r>
            <a:r>
              <a:rPr lang="fr-CH" sz="1200" dirty="0"/>
              <a:t> </a:t>
            </a:r>
            <a:endParaRPr lang="fr-CH" sz="1600" dirty="0"/>
          </a:p>
          <a:p>
            <a:r>
              <a:rPr lang="fr-CH" sz="1600" b="1" dirty="0"/>
              <a:t>Appel de Fribourg (D) des Médecins en faveur de l’environnement (IGUMED)</a:t>
            </a:r>
            <a:r>
              <a:rPr lang="fr-CH" sz="1800" b="1" dirty="0"/>
              <a:t/>
            </a:r>
            <a:br>
              <a:rPr lang="fr-CH" sz="1800" b="1" dirty="0"/>
            </a:br>
            <a:r>
              <a:rPr lang="fr-CH" sz="1200" dirty="0">
                <a:hlinkClick r:id="rId3"/>
              </a:rPr>
              <a:t>https://docs.wixstatic.com/ugd/12550c_2cf1371e85934c9b84574325eae13b1e.pdf</a:t>
            </a:r>
            <a:r>
              <a:rPr lang="fr-CH" sz="1200" dirty="0"/>
              <a:t> </a:t>
            </a:r>
          </a:p>
          <a:p>
            <a:r>
              <a:rPr lang="fr-CH" sz="1600" b="1" dirty="0"/>
              <a:t>Dr. </a:t>
            </a:r>
            <a:r>
              <a:rPr lang="fr-CH" sz="1600" b="1" dirty="0" err="1"/>
              <a:t>Belpomme</a:t>
            </a:r>
            <a:r>
              <a:rPr lang="fr-CH" sz="1600" b="1" dirty="0"/>
              <a:t> : les marqueurs biologiques liés à l’électrosensibilité</a:t>
            </a:r>
            <a:r>
              <a:rPr lang="fr-CH" sz="1800" b="1" dirty="0"/>
              <a:t/>
            </a:r>
            <a:br>
              <a:rPr lang="fr-CH" sz="1800" b="1" dirty="0"/>
            </a:br>
            <a:r>
              <a:rPr lang="fr-CH" sz="1200" dirty="0">
                <a:hlinkClick r:id="rId4"/>
              </a:rPr>
              <a:t>https://docs.wixstatic.com/ugd/12550c_dd6ce7220f824251988eec71d0941507.pdf</a:t>
            </a:r>
            <a:r>
              <a:rPr lang="fr-CH" sz="1200" dirty="0"/>
              <a:t> (anglais)</a:t>
            </a:r>
            <a:br>
              <a:rPr lang="fr-CH" sz="1200" dirty="0"/>
            </a:br>
            <a:r>
              <a:rPr lang="fr-CH" sz="1200" dirty="0">
                <a:hlinkClick r:id="rId5"/>
              </a:rPr>
              <a:t>https://docs.wixstatic.com/ugd/12550c_98c5b61eaded44aa85ba304932bdfb06.pdf</a:t>
            </a:r>
            <a:r>
              <a:rPr lang="fr-CH" sz="1200" dirty="0"/>
              <a:t> (résumé FR)</a:t>
            </a:r>
          </a:p>
          <a:p>
            <a:r>
              <a:rPr lang="fr-CH" sz="1600" b="1" dirty="0"/>
              <a:t>Dr. Martin L. </a:t>
            </a:r>
            <a:r>
              <a:rPr lang="fr-CH" sz="1600" b="1" dirty="0" err="1"/>
              <a:t>Pall</a:t>
            </a:r>
            <a:r>
              <a:rPr lang="fr-CH" sz="1600" b="1" dirty="0"/>
              <a:t> : mécanisme de l’hypersensibilité électromagnétique (EHS)</a:t>
            </a:r>
            <a:br>
              <a:rPr lang="fr-CH" sz="1600" b="1" dirty="0"/>
            </a:br>
            <a:r>
              <a:rPr lang="fr-CH" sz="1200" dirty="0">
                <a:hlinkClick r:id="rId6"/>
              </a:rPr>
              <a:t>https://docs.wixstatic.com/ugd/12550c_d5e98c620828422a8ecbf020e94ad863.pdf</a:t>
            </a:r>
            <a:r>
              <a:rPr lang="fr-CH" sz="1200" dirty="0"/>
              <a:t> </a:t>
            </a:r>
            <a:endParaRPr lang="fr-CH" sz="1600" dirty="0"/>
          </a:p>
          <a:p>
            <a:r>
              <a:rPr lang="fr-CH" sz="1600" b="1" dirty="0"/>
              <a:t>Conclusion du rapport «</a:t>
            </a:r>
            <a:r>
              <a:rPr lang="fr-CH" sz="1600" b="1" dirty="0" err="1"/>
              <a:t>Bioinitiative</a:t>
            </a:r>
            <a:r>
              <a:rPr lang="fr-CH" sz="1600" b="1" dirty="0"/>
              <a:t> 2012»</a:t>
            </a:r>
            <a:br>
              <a:rPr lang="fr-CH" sz="1600" b="1" dirty="0"/>
            </a:br>
            <a:r>
              <a:rPr lang="fr-CH" sz="1200" dirty="0">
                <a:hlinkClick r:id="rId7"/>
              </a:rPr>
              <a:t>https://docs.wixstatic.com/ugd/12550c_40e82e01b8a247f69930222aacf20fd0.pdf</a:t>
            </a:r>
            <a:r>
              <a:rPr lang="fr-CH" sz="1200" dirty="0"/>
              <a:t> </a:t>
            </a:r>
            <a:endParaRPr lang="fr-CH" sz="1800" dirty="0"/>
          </a:p>
          <a:p>
            <a:r>
              <a:rPr lang="fr-CH" sz="1600" b="1" dirty="0"/>
              <a:t>Alerte de &gt;170 scientifiques sur les effets dangereux de la 5G</a:t>
            </a:r>
            <a:br>
              <a:rPr lang="fr-CH" sz="1600" b="1" dirty="0"/>
            </a:br>
            <a:r>
              <a:rPr lang="fr-CH" sz="1200" dirty="0">
                <a:hlinkClick r:id="rId8"/>
              </a:rPr>
              <a:t>https://docs.wixstatic.com/ugd/12550c_14c9ce8fb0994995842b946f40c50c6d.pdf</a:t>
            </a:r>
            <a:r>
              <a:rPr lang="fr-CH" sz="1200" dirty="0"/>
              <a:t> </a:t>
            </a:r>
            <a:endParaRPr lang="fr-CH" sz="1600" dirty="0"/>
          </a:p>
          <a:p>
            <a:r>
              <a:rPr lang="fr-CH" sz="1600" b="1" dirty="0"/>
              <a:t>Valeurs limites : </a:t>
            </a:r>
            <a:r>
              <a:rPr lang="fr-CH" sz="1200" dirty="0">
                <a:hlinkClick r:id="rId9"/>
              </a:rPr>
              <a:t>https://www.electrosmogtech.ch/valeurs-limites</a:t>
            </a:r>
            <a:r>
              <a:rPr lang="fr-CH" sz="1600" b="1" dirty="0"/>
              <a:t/>
            </a:r>
            <a:br>
              <a:rPr lang="fr-CH" sz="1600" b="1" dirty="0"/>
            </a:br>
            <a:r>
              <a:rPr lang="fr-CH" sz="1200" dirty="0">
                <a:hlinkClick r:id="rId10"/>
              </a:rPr>
              <a:t>https://docs.wixstatic.com/ugd/12550c_8559fbb680ef49dc9913e6d8567c22f0.pdf</a:t>
            </a:r>
            <a:r>
              <a:rPr lang="fr-CH" sz="1200" dirty="0"/>
              <a:t> (</a:t>
            </a:r>
            <a:r>
              <a:rPr lang="fr-CH" sz="1200" dirty="0" err="1"/>
              <a:t>Baubiologie</a:t>
            </a:r>
            <a:r>
              <a:rPr lang="fr-CH" sz="1200" dirty="0"/>
              <a:t>)</a:t>
            </a:r>
            <a:br>
              <a:rPr lang="fr-CH" sz="1200" dirty="0"/>
            </a:br>
            <a:r>
              <a:rPr lang="fr-CH" sz="1200" dirty="0">
                <a:hlinkClick r:id="rId11"/>
              </a:rPr>
              <a:t>https://docs.wixstatic.com/ugd/12550c_5fce27c7be2648179b075e96bab6dfb1.pdf</a:t>
            </a:r>
            <a:r>
              <a:rPr lang="fr-CH" sz="1200" dirty="0"/>
              <a:t> (EUROPAEM)</a:t>
            </a:r>
          </a:p>
          <a:p>
            <a:r>
              <a:rPr lang="fr-CH" sz="1600" b="1" dirty="0"/>
              <a:t>«</a:t>
            </a:r>
            <a:r>
              <a:rPr lang="fr-CH" sz="1600" b="1" dirty="0" err="1"/>
              <a:t>Planetary</a:t>
            </a:r>
            <a:r>
              <a:rPr lang="fr-CH" sz="1600" b="1" dirty="0"/>
              <a:t> </a:t>
            </a:r>
            <a:r>
              <a:rPr lang="fr-CH" sz="1600" b="1" dirty="0" err="1"/>
              <a:t>electromagnetic</a:t>
            </a:r>
            <a:r>
              <a:rPr lang="fr-CH" sz="1600" b="1" dirty="0"/>
              <a:t> pollution» (The Lancet)</a:t>
            </a:r>
            <a:br>
              <a:rPr lang="fr-CH" sz="1600" b="1" dirty="0"/>
            </a:br>
            <a:r>
              <a:rPr lang="fr-CH" sz="1200" dirty="0">
                <a:hlinkClick r:id="rId12"/>
              </a:rPr>
              <a:t>https://docs.wixstatic.com/ugd/12550c_2ef08c36a50a4ca6bca776d618013096.pdf</a:t>
            </a:r>
            <a:r>
              <a:rPr lang="fr-CH" sz="1200" dirty="0"/>
              <a:t> </a:t>
            </a:r>
          </a:p>
          <a:p>
            <a:r>
              <a:rPr lang="fr-CH" sz="1600" b="1" dirty="0"/>
              <a:t>BERENIS Newsletter Jan </a:t>
            </a:r>
            <a:r>
              <a:rPr lang="fr-CH" sz="1600" b="1" dirty="0" smtClean="0"/>
              <a:t>2021 </a:t>
            </a:r>
            <a:r>
              <a:rPr lang="fr-CH" sz="1600" dirty="0" smtClean="0"/>
              <a:t>(en français)</a:t>
            </a:r>
            <a:r>
              <a:rPr lang="fr-CH" sz="1600" b="1" dirty="0" smtClean="0"/>
              <a:t/>
            </a:r>
            <a:br>
              <a:rPr lang="fr-CH" sz="1600" b="1" dirty="0" smtClean="0"/>
            </a:br>
            <a:r>
              <a:rPr lang="fr-CH" sz="1200" dirty="0" smtClean="0">
                <a:hlinkClick r:id="rId13"/>
              </a:rPr>
              <a:t>https://</a:t>
            </a:r>
            <a:r>
              <a:rPr lang="fr-CH" sz="1200" dirty="0">
                <a:hlinkClick r:id="rId12"/>
              </a:rPr>
              <a:t>docs.wixstatic.com</a:t>
            </a:r>
            <a:r>
              <a:rPr lang="fr-CH" sz="1200" dirty="0" smtClean="0">
                <a:hlinkClick r:id="rId13"/>
              </a:rPr>
              <a:t>/ugd/12550c_c59d2d2d58684951a9a048dd9da2b140.pdf</a:t>
            </a:r>
            <a:r>
              <a:rPr lang="fr-CH" sz="1200" dirty="0" smtClean="0"/>
              <a:t> </a:t>
            </a:r>
            <a:endParaRPr lang="fr-CH" sz="1200" b="1" dirty="0" smtClean="0"/>
          </a:p>
          <a:p>
            <a:r>
              <a:rPr lang="fr-CH" sz="1600" b="1" dirty="0" smtClean="0"/>
              <a:t>5G – au détriment de la santé [Dr. Edith Steiner]</a:t>
            </a:r>
            <a:r>
              <a:rPr lang="fr-CH" sz="1600" b="1" dirty="0"/>
              <a:t/>
            </a:r>
            <a:br>
              <a:rPr lang="fr-CH" sz="1600" b="1" dirty="0"/>
            </a:br>
            <a:r>
              <a:rPr lang="fr-CH" sz="1200" dirty="0" smtClean="0">
                <a:hlinkClick r:id="rId14"/>
              </a:rPr>
              <a:t>https://docs.wixstatic.com/ugd/12550c_3962f8735a2d4cc2a6a237169eae3517.pdf</a:t>
            </a:r>
            <a:r>
              <a:rPr lang="fr-CH" sz="1200" dirty="0" smtClean="0"/>
              <a:t> </a:t>
            </a:r>
          </a:p>
          <a:p>
            <a:r>
              <a:rPr lang="fr-CH" sz="1600" b="1" dirty="0"/>
              <a:t>Revue ECOSCOPE 02/2020 </a:t>
            </a:r>
            <a:r>
              <a:rPr lang="fr-CH" sz="1600" dirty="0"/>
              <a:t>des </a:t>
            </a:r>
            <a:r>
              <a:rPr lang="fr-CH" sz="1600" dirty="0" smtClean="0"/>
              <a:t>Médecins en faveur de l’Environnement (</a:t>
            </a:r>
            <a:r>
              <a:rPr lang="fr-CH" sz="1600" dirty="0" err="1" smtClean="0"/>
              <a:t>MfE</a:t>
            </a:r>
            <a:r>
              <a:rPr lang="fr-CH" sz="1600" dirty="0" smtClean="0"/>
              <a:t>)</a:t>
            </a:r>
            <a:br>
              <a:rPr lang="fr-CH" sz="1600" dirty="0" smtClean="0"/>
            </a:br>
            <a:r>
              <a:rPr lang="fr-CH" sz="1200" dirty="0">
                <a:hlinkClick r:id="rId15"/>
              </a:rPr>
              <a:t>http://</a:t>
            </a:r>
            <a:r>
              <a:rPr lang="fr-CH" sz="1200" dirty="0" smtClean="0">
                <a:hlinkClick r:id="rId15"/>
              </a:rPr>
              <a:t>www.aefu.ch/fileadmin/user_upload/aefu-data/b_documents/oekoskop/ecoscope/ECOSCOPE_2020_2.pdf</a:t>
            </a:r>
            <a:r>
              <a:rPr lang="fr-CH" sz="1200" dirty="0" smtClean="0"/>
              <a:t> </a:t>
            </a:r>
            <a:r>
              <a:rPr lang="fr-CH" sz="1200" u="sng" dirty="0" smtClean="0"/>
              <a:t/>
            </a:r>
            <a:br>
              <a:rPr lang="fr-CH" sz="1200" u="sng" dirty="0" smtClean="0"/>
            </a:br>
            <a:endParaRPr lang="fr-CH" sz="1200" dirty="0"/>
          </a:p>
        </p:txBody>
      </p:sp>
      <p:pic>
        <p:nvPicPr>
          <p:cNvPr id="4" name="Imag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31219" y="220807"/>
            <a:ext cx="1765300" cy="1197882"/>
          </a:xfrm>
          <a:prstGeom prst="rect">
            <a:avLst/>
          </a:prstGeom>
        </p:spPr>
      </p:pic>
      <p:pic>
        <p:nvPicPr>
          <p:cNvPr id="5" name="Imag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63012" y="1439347"/>
            <a:ext cx="2905655" cy="659331"/>
          </a:xfrm>
          <a:prstGeom prst="rect">
            <a:avLst/>
          </a:prstGeom>
        </p:spPr>
      </p:pic>
      <p:sp>
        <p:nvSpPr>
          <p:cNvPr id="6" name="ZoneTexte 5"/>
          <p:cNvSpPr txBox="1"/>
          <p:nvPr/>
        </p:nvSpPr>
        <p:spPr>
          <a:xfrm>
            <a:off x="8763002" y="3216276"/>
            <a:ext cx="2709334" cy="2462213"/>
          </a:xfrm>
          <a:prstGeom prst="rect">
            <a:avLst/>
          </a:prstGeom>
          <a:noFill/>
        </p:spPr>
        <p:txBody>
          <a:bodyPr wrap="square" rtlCol="0">
            <a:spAutoFit/>
          </a:bodyPr>
          <a:lstStyle/>
          <a:p>
            <a:r>
              <a:rPr lang="fr-CH" sz="1400" dirty="0" smtClean="0"/>
              <a:t>[…] en </a:t>
            </a:r>
            <a:r>
              <a:rPr lang="fr-CH" sz="1400" dirty="0"/>
              <a:t>vertu des bases légales prescrites par la Confédération, des antennes adaptatives ne peuvent pas être autorisées dans la procédure concernant des modifications </a:t>
            </a:r>
            <a:r>
              <a:rPr lang="fr-CH" sz="1400" dirty="0" smtClean="0"/>
              <a:t>mineures. Des </a:t>
            </a:r>
            <a:r>
              <a:rPr lang="fr-CH" sz="1400" dirty="0"/>
              <a:t>antennes </a:t>
            </a:r>
            <a:r>
              <a:rPr lang="fr-CH" sz="1400" b="1" dirty="0"/>
              <a:t>adaptatives</a:t>
            </a:r>
            <a:r>
              <a:rPr lang="fr-CH" sz="1400" dirty="0"/>
              <a:t> ne devraient plus être autorisées que dans le cadre d’une </a:t>
            </a:r>
            <a:r>
              <a:rPr lang="fr-CH" sz="1400" b="1" dirty="0"/>
              <a:t>procédure ordinaire </a:t>
            </a:r>
            <a:r>
              <a:rPr lang="fr-CH" sz="1400" b="1" dirty="0" smtClean="0"/>
              <a:t>d’autorisation</a:t>
            </a:r>
            <a:r>
              <a:rPr lang="fr-CH" sz="1400" dirty="0" smtClean="0"/>
              <a:t> […]</a:t>
            </a:r>
          </a:p>
          <a:p>
            <a:endParaRPr lang="fr-CH" sz="1400" dirty="0"/>
          </a:p>
        </p:txBody>
      </p:sp>
      <p:pic>
        <p:nvPicPr>
          <p:cNvPr id="1026" name="Picture 2" descr="News Logo Vectors, Photos and PSD files | Free Downloa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46078" y="681064"/>
            <a:ext cx="801161" cy="80116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8737600" y="2189708"/>
            <a:ext cx="2836336" cy="1077218"/>
          </a:xfrm>
          <a:prstGeom prst="rect">
            <a:avLst/>
          </a:prstGeom>
          <a:noFill/>
        </p:spPr>
        <p:txBody>
          <a:bodyPr wrap="square" rtlCol="0">
            <a:spAutoFit/>
          </a:bodyPr>
          <a:lstStyle/>
          <a:p>
            <a:r>
              <a:rPr lang="fr-CH" sz="1600" b="1" dirty="0" smtClean="0"/>
              <a:t>Communiqué de la DTAP 06-21</a:t>
            </a:r>
            <a:endParaRPr lang="fr-CH" sz="1600" b="1" dirty="0" smtClean="0">
              <a:hlinkClick r:id="rId19"/>
            </a:endParaRPr>
          </a:p>
          <a:p>
            <a:r>
              <a:rPr lang="fr-CH" sz="1600" dirty="0" smtClean="0">
                <a:hlinkClick r:id="rId19"/>
              </a:rPr>
              <a:t>https://docs.wixstatic.com/ugd/12550c_b329d64ee8cc4fb0b00048ad9d9d5c41.pdf</a:t>
            </a:r>
            <a:r>
              <a:rPr lang="fr-CH" sz="1600" dirty="0" smtClean="0"/>
              <a:t> </a:t>
            </a:r>
            <a:endParaRPr lang="fr-CH" dirty="0"/>
          </a:p>
        </p:txBody>
      </p:sp>
      <p:sp>
        <p:nvSpPr>
          <p:cNvPr id="9" name="ZoneTexte 8"/>
          <p:cNvSpPr txBox="1"/>
          <p:nvPr/>
        </p:nvSpPr>
        <p:spPr>
          <a:xfrm>
            <a:off x="8763002" y="5409104"/>
            <a:ext cx="2836336" cy="1077218"/>
          </a:xfrm>
          <a:prstGeom prst="rect">
            <a:avLst/>
          </a:prstGeom>
          <a:noFill/>
        </p:spPr>
        <p:txBody>
          <a:bodyPr wrap="square" rtlCol="0">
            <a:spAutoFit/>
          </a:bodyPr>
          <a:lstStyle/>
          <a:p>
            <a:r>
              <a:rPr lang="fr-CH" sz="1600" b="1" dirty="0" smtClean="0"/>
              <a:t>Communiqué de la DTAP 09-21</a:t>
            </a:r>
            <a:endParaRPr lang="fr-CH" sz="1600" b="1" dirty="0" smtClean="0">
              <a:hlinkClick r:id="rId19"/>
            </a:endParaRPr>
          </a:p>
          <a:p>
            <a:r>
              <a:rPr lang="fr-CH" sz="1600" dirty="0">
                <a:hlinkClick r:id="rId20"/>
              </a:rPr>
              <a:t>https</a:t>
            </a:r>
            <a:r>
              <a:rPr lang="fr-CH" sz="1600" dirty="0" smtClean="0">
                <a:hlinkClick r:id="rId20"/>
              </a:rPr>
              <a:t>://docs.wixstatic.com/ugd/12550c_f0eca990366e4337ae5b28700f643278.pdf</a:t>
            </a:r>
            <a:r>
              <a:rPr lang="fr-CH" sz="1600" dirty="0" smtClean="0"/>
              <a:t> </a:t>
            </a:r>
            <a:endParaRPr lang="fr-CH" dirty="0"/>
          </a:p>
        </p:txBody>
      </p:sp>
    </p:spTree>
    <p:extLst>
      <p:ext uri="{BB962C8B-B14F-4D97-AF65-F5344CB8AC3E}">
        <p14:creationId xmlns:p14="http://schemas.microsoft.com/office/powerpoint/2010/main" val="292267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2" presetClass="entr" presetSubtype="4" fill="hold" nodeType="after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500"/>
                            </p:stCondLst>
                            <p:childTnLst>
                              <p:par>
                                <p:cTn id="55" presetID="2" presetClass="entr" presetSubtype="4" fill="hold" nodeType="after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9" fill="hold">
                            <p:stCondLst>
                              <p:cond delay="6000"/>
                            </p:stCondLst>
                            <p:childTnLst>
                              <p:par>
                                <p:cTn id="60" presetID="2" presetClass="entr" presetSubtype="4" fill="hold" nodeType="after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 calcmode="lin" valueType="num">
                                      <p:cBhvr additive="base">
                                        <p:cTn id="6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cTn>
                              </p:par>
                            </p:childTnLst>
                          </p:cTn>
                        </p:par>
                        <p:par>
                          <p:cTn id="71" fill="hold">
                            <p:stCondLst>
                              <p:cond delay="500"/>
                            </p:stCondLst>
                            <p:childTnLst>
                              <p:par>
                                <p:cTn id="72" presetID="45" presetClass="entr" presetSubtype="0" fill="hold" nodeType="afterEffect">
                                  <p:stCondLst>
                                    <p:cond delay="0"/>
                                  </p:stCondLst>
                                  <p:childTnLst>
                                    <p:set>
                                      <p:cBhvr>
                                        <p:cTn id="73" dur="1" fill="hold">
                                          <p:stCondLst>
                                            <p:cond delay="0"/>
                                          </p:stCondLst>
                                        </p:cTn>
                                        <p:tgtEl>
                                          <p:spTgt spid="1026"/>
                                        </p:tgtEl>
                                        <p:attrNameLst>
                                          <p:attrName>style.visibility</p:attrName>
                                        </p:attrNameLst>
                                      </p:cBhvr>
                                      <p:to>
                                        <p:strVal val="visible"/>
                                      </p:to>
                                    </p:set>
                                    <p:animEffect transition="in" filter="fade">
                                      <p:cBhvr>
                                        <p:cTn id="74" dur="2000"/>
                                        <p:tgtEl>
                                          <p:spTgt spid="1026"/>
                                        </p:tgtEl>
                                      </p:cBhvr>
                                    </p:animEffect>
                                    <p:anim calcmode="lin" valueType="num">
                                      <p:cBhvr>
                                        <p:cTn id="75" dur="2000" fill="hold"/>
                                        <p:tgtEl>
                                          <p:spTgt spid="1026"/>
                                        </p:tgtEl>
                                        <p:attrNameLst>
                                          <p:attrName>ppt_w</p:attrName>
                                        </p:attrNameLst>
                                      </p:cBhvr>
                                      <p:tavLst>
                                        <p:tav tm="0" fmla="#ppt_w*sin(2.5*pi*$)">
                                          <p:val>
                                            <p:fltVal val="0"/>
                                          </p:val>
                                        </p:tav>
                                        <p:tav tm="100000">
                                          <p:val>
                                            <p:fltVal val="1"/>
                                          </p:val>
                                        </p:tav>
                                      </p:tavLst>
                                    </p:anim>
                                    <p:anim calcmode="lin" valueType="num">
                                      <p:cBhvr>
                                        <p:cTn id="76" dur="2000" fill="hold"/>
                                        <p:tgtEl>
                                          <p:spTgt spid="1026"/>
                                        </p:tgtEl>
                                        <p:attrNameLst>
                                          <p:attrName>ppt_h</p:attrName>
                                        </p:attrNameLst>
                                      </p:cBhvr>
                                      <p:tavLst>
                                        <p:tav tm="0">
                                          <p:val>
                                            <p:strVal val="#ppt_h"/>
                                          </p:val>
                                        </p:tav>
                                        <p:tav tm="100000">
                                          <p:val>
                                            <p:strVal val="#ppt_h"/>
                                          </p:val>
                                        </p:tav>
                                      </p:tavLst>
                                    </p:anim>
                                  </p:childTnLst>
                                </p:cTn>
                              </p:par>
                            </p:childTnLst>
                          </p:cTn>
                        </p:par>
                        <p:par>
                          <p:cTn id="77" fill="hold">
                            <p:stCondLst>
                              <p:cond delay="2500"/>
                            </p:stCondLst>
                            <p:childTnLst>
                              <p:par>
                                <p:cTn id="78" presetID="22" presetClass="entr" presetSubtype="8"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childTnLst>
                          </p:cTn>
                        </p:par>
                        <p:par>
                          <p:cTn id="81" fill="hold">
                            <p:stCondLst>
                              <p:cond delay="3000"/>
                            </p:stCondLst>
                            <p:childTnLst>
                              <p:par>
                                <p:cTn id="82" presetID="22" presetClass="entr" presetSubtype="1" fill="hold" grpId="0"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up)">
                                      <p:cBhvr>
                                        <p:cTn id="84" dur="500"/>
                                        <p:tgtEl>
                                          <p:spTgt spid="6"/>
                                        </p:tgtEl>
                                      </p:cBhvr>
                                    </p:animEffect>
                                  </p:childTnLst>
                                </p:cTn>
                              </p:par>
                            </p:childTnLst>
                          </p:cTn>
                        </p:par>
                        <p:par>
                          <p:cTn id="85" fill="hold">
                            <p:stCondLst>
                              <p:cond delay="3500"/>
                            </p:stCondLst>
                            <p:childTnLst>
                              <p:par>
                                <p:cTn id="86" presetID="22" presetClass="entr" presetSubtype="8"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left)">
                                      <p:cBhvr>
                                        <p:cTn id="8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2799" y="133823"/>
            <a:ext cx="10515600" cy="1085380"/>
          </a:xfrm>
        </p:spPr>
        <p:txBody>
          <a:bodyPr/>
          <a:lstStyle/>
          <a:p>
            <a:r>
              <a:rPr lang="fr-CH" dirty="0" smtClean="0"/>
              <a:t>Liens additionnels (résumés)</a:t>
            </a:r>
            <a:endParaRPr lang="fr-CH" dirty="0"/>
          </a:p>
        </p:txBody>
      </p:sp>
      <p:sp>
        <p:nvSpPr>
          <p:cNvPr id="3" name="Espace réservé du contenu 2"/>
          <p:cNvSpPr>
            <a:spLocks noGrp="1"/>
          </p:cNvSpPr>
          <p:nvPr>
            <p:ph idx="1"/>
          </p:nvPr>
        </p:nvSpPr>
        <p:spPr>
          <a:xfrm>
            <a:off x="838200" y="1102705"/>
            <a:ext cx="5537200" cy="5394959"/>
          </a:xfrm>
        </p:spPr>
        <p:txBody>
          <a:bodyPr>
            <a:normAutofit/>
          </a:bodyPr>
          <a:lstStyle/>
          <a:p>
            <a:pPr>
              <a:spcBef>
                <a:spcPts val="600"/>
              </a:spcBef>
            </a:pPr>
            <a:r>
              <a:rPr lang="fr-CH" sz="1600" dirty="0" smtClean="0"/>
              <a:t>Communiqué des Médecins </a:t>
            </a:r>
            <a:r>
              <a:rPr lang="fr-CH" sz="1600" dirty="0"/>
              <a:t>en faveur de l’environnement : </a:t>
            </a:r>
            <a:r>
              <a:rPr lang="fr-CH" sz="1600" u="sng" dirty="0">
                <a:hlinkClick r:id="rId2"/>
              </a:rPr>
              <a:t>http://bit.ly/2OY7mat</a:t>
            </a:r>
            <a:r>
              <a:rPr lang="fr-CH" sz="1600" dirty="0"/>
              <a:t> </a:t>
            </a:r>
          </a:p>
          <a:p>
            <a:pPr>
              <a:spcBef>
                <a:spcPts val="600"/>
              </a:spcBef>
            </a:pPr>
            <a:r>
              <a:rPr lang="fr-CH" sz="1600" dirty="0"/>
              <a:t>Revue ECOSCOPE 02/2020 des </a:t>
            </a:r>
            <a:r>
              <a:rPr lang="fr-CH" sz="1600" dirty="0" err="1"/>
              <a:t>MfE</a:t>
            </a:r>
            <a:r>
              <a:rPr lang="fr-CH" sz="1600" dirty="0"/>
              <a:t> : </a:t>
            </a:r>
            <a:r>
              <a:rPr lang="fr-CH" sz="1600" u="sng" dirty="0">
                <a:hlinkClick r:id="rId3"/>
              </a:rPr>
              <a:t>http://bit.ly/3siDMuV</a:t>
            </a:r>
            <a:r>
              <a:rPr lang="fr-CH" sz="1600" dirty="0"/>
              <a:t> </a:t>
            </a:r>
          </a:p>
          <a:p>
            <a:pPr>
              <a:spcBef>
                <a:spcPts val="600"/>
              </a:spcBef>
            </a:pPr>
            <a:r>
              <a:rPr lang="fr-CH" sz="1600" dirty="0"/>
              <a:t>EUROPAEM Guidelines 2016 : </a:t>
            </a:r>
            <a:r>
              <a:rPr lang="fr-CH" sz="1600" u="sng" dirty="0">
                <a:hlinkClick r:id="rId4"/>
              </a:rPr>
              <a:t>http://bit.ly/30SUlBB</a:t>
            </a:r>
            <a:r>
              <a:rPr lang="fr-CH" sz="1600" dirty="0"/>
              <a:t> </a:t>
            </a:r>
          </a:p>
          <a:p>
            <a:pPr>
              <a:spcBef>
                <a:spcPts val="600"/>
              </a:spcBef>
            </a:pPr>
            <a:r>
              <a:rPr lang="fr-CH" sz="1600" dirty="0"/>
              <a:t>IEEE Spectrum 24.07.2019 : </a:t>
            </a:r>
            <a:r>
              <a:rPr lang="fr-CH" sz="1600" u="sng" dirty="0">
                <a:hlinkClick r:id="rId5"/>
              </a:rPr>
              <a:t>http://bit.ly/3bXkyFy</a:t>
            </a:r>
            <a:r>
              <a:rPr lang="fr-CH" sz="1600" dirty="0"/>
              <a:t> </a:t>
            </a:r>
          </a:p>
          <a:p>
            <a:pPr>
              <a:spcBef>
                <a:spcPts val="600"/>
              </a:spcBef>
            </a:pPr>
            <a:r>
              <a:rPr lang="fr-CH" sz="1600" dirty="0"/>
              <a:t>BERENIS Newsletter Jan 2021 : </a:t>
            </a:r>
            <a:r>
              <a:rPr lang="fr-CH" sz="1600" u="sng" dirty="0">
                <a:hlinkClick r:id="rId6"/>
              </a:rPr>
              <a:t>http://bit.ly/3lvcRtC</a:t>
            </a:r>
            <a:r>
              <a:rPr lang="fr-CH" sz="1600" dirty="0"/>
              <a:t> </a:t>
            </a:r>
          </a:p>
          <a:p>
            <a:pPr>
              <a:spcBef>
                <a:spcPts val="600"/>
              </a:spcBef>
            </a:pPr>
            <a:r>
              <a:rPr lang="en-GB" sz="1600" dirty="0" err="1"/>
              <a:t>Patente</a:t>
            </a:r>
            <a:r>
              <a:rPr lang="en-GB" sz="1600" dirty="0"/>
              <a:t> SWISSCOM n°2004/075583A1 : </a:t>
            </a:r>
            <a:r>
              <a:rPr lang="en-GB" sz="1600" u="sng" dirty="0">
                <a:hlinkClick r:id="rId7"/>
              </a:rPr>
              <a:t>http://bit.ly/3tzE9Sd</a:t>
            </a:r>
            <a:r>
              <a:rPr lang="en-GB" sz="1600" dirty="0"/>
              <a:t> </a:t>
            </a:r>
            <a:endParaRPr lang="fr-CH" sz="1600" dirty="0"/>
          </a:p>
          <a:p>
            <a:pPr>
              <a:spcBef>
                <a:spcPts val="600"/>
              </a:spcBef>
            </a:pPr>
            <a:r>
              <a:rPr lang="fr-CH" sz="1600" dirty="0"/>
              <a:t>Résolution n°1815 Conseil de l'Europe : </a:t>
            </a:r>
            <a:r>
              <a:rPr lang="fr-CH" sz="1600" u="sng" dirty="0">
                <a:hlinkClick r:id="rId8"/>
              </a:rPr>
              <a:t>http://bit.ly/3cFOFk4</a:t>
            </a:r>
            <a:r>
              <a:rPr lang="fr-CH" sz="1600" dirty="0"/>
              <a:t> </a:t>
            </a:r>
          </a:p>
          <a:p>
            <a:pPr>
              <a:spcBef>
                <a:spcPts val="600"/>
              </a:spcBef>
            </a:pPr>
            <a:r>
              <a:rPr lang="fr-CH" sz="1600" dirty="0"/>
              <a:t>Rapport </a:t>
            </a:r>
            <a:r>
              <a:rPr lang="fr-CH" sz="1600" dirty="0" err="1"/>
              <a:t>Bioinitiative</a:t>
            </a:r>
            <a:r>
              <a:rPr lang="fr-CH" sz="1600" dirty="0"/>
              <a:t> 2012 conclusions : </a:t>
            </a:r>
            <a:r>
              <a:rPr lang="fr-CH" sz="1600" u="sng" dirty="0">
                <a:hlinkClick r:id="rId9"/>
              </a:rPr>
              <a:t>http://bit.ly/30UK5sD</a:t>
            </a:r>
            <a:r>
              <a:rPr lang="fr-CH" sz="1600" dirty="0"/>
              <a:t> </a:t>
            </a:r>
          </a:p>
          <a:p>
            <a:pPr>
              <a:spcBef>
                <a:spcPts val="600"/>
              </a:spcBef>
            </a:pPr>
            <a:r>
              <a:rPr lang="en-GB" sz="1600" dirty="0"/>
              <a:t>EMF and </a:t>
            </a:r>
            <a:r>
              <a:rPr lang="en-GB" sz="1600" dirty="0" smtClean="0"/>
              <a:t>VGCC </a:t>
            </a:r>
            <a:r>
              <a:rPr lang="en-GB" sz="1600" dirty="0"/>
              <a:t>: </a:t>
            </a:r>
            <a:r>
              <a:rPr lang="en-GB" sz="1600" u="sng" dirty="0">
                <a:hlinkClick r:id="rId10"/>
              </a:rPr>
              <a:t>http://bit.ly/2QinpRc</a:t>
            </a:r>
            <a:r>
              <a:rPr lang="en-GB" sz="1600" dirty="0"/>
              <a:t> </a:t>
            </a:r>
            <a:endParaRPr lang="fr-CH" sz="1600" dirty="0"/>
          </a:p>
          <a:p>
            <a:pPr>
              <a:spcBef>
                <a:spcPts val="600"/>
              </a:spcBef>
            </a:pPr>
            <a:r>
              <a:rPr lang="fr-CH" sz="1600" dirty="0"/>
              <a:t>11'000 pages de documents du procès contre la FCC : </a:t>
            </a:r>
            <a:r>
              <a:rPr lang="fr-CH" sz="1600" u="sng" dirty="0">
                <a:hlinkClick r:id="rId11"/>
              </a:rPr>
              <a:t>http://bit.ly/3r1yuTj</a:t>
            </a:r>
            <a:r>
              <a:rPr lang="fr-CH" sz="1600" dirty="0"/>
              <a:t> </a:t>
            </a:r>
          </a:p>
          <a:p>
            <a:pPr>
              <a:spcBef>
                <a:spcPts val="600"/>
              </a:spcBef>
            </a:pPr>
            <a:r>
              <a:rPr lang="fr-CH" sz="1600" dirty="0"/>
              <a:t>OFEV : Aide à l'exécution pour les antennes adaptatives 5G : </a:t>
            </a:r>
            <a:r>
              <a:rPr lang="fr-CH" sz="1600" u="sng" dirty="0">
                <a:hlinkClick r:id="rId12"/>
              </a:rPr>
              <a:t>http://bit.ly/3eZZgcn</a:t>
            </a:r>
            <a:r>
              <a:rPr lang="fr-CH" sz="1600" dirty="0"/>
              <a:t> </a:t>
            </a:r>
          </a:p>
          <a:p>
            <a:pPr>
              <a:spcBef>
                <a:spcPts val="600"/>
              </a:spcBef>
            </a:pPr>
            <a:r>
              <a:rPr lang="fr-CH" sz="1600" dirty="0"/>
              <a:t>Lettre à la commune (</a:t>
            </a:r>
            <a:r>
              <a:rPr lang="fr-CH" sz="1600" dirty="0" err="1"/>
              <a:t>SvS</a:t>
            </a:r>
            <a:r>
              <a:rPr lang="fr-CH" sz="1600" dirty="0"/>
              <a:t>) : </a:t>
            </a:r>
            <a:r>
              <a:rPr lang="fr-CH" sz="1600" u="sng" dirty="0">
                <a:hlinkClick r:id="rId13"/>
              </a:rPr>
              <a:t>http://bit.ly/3c52Rnv</a:t>
            </a:r>
            <a:r>
              <a:rPr lang="fr-CH" sz="1600" dirty="0"/>
              <a:t> </a:t>
            </a:r>
          </a:p>
          <a:p>
            <a:pPr>
              <a:spcBef>
                <a:spcPts val="600"/>
              </a:spcBef>
            </a:pPr>
            <a:r>
              <a:rPr lang="fr-CH" sz="1600" dirty="0"/>
              <a:t>Lettre aux cantons (</a:t>
            </a:r>
            <a:r>
              <a:rPr lang="fr-CH" sz="1600" dirty="0" err="1"/>
              <a:t>SvS</a:t>
            </a:r>
            <a:r>
              <a:rPr lang="fr-CH" sz="1600" dirty="0"/>
              <a:t>) : </a:t>
            </a:r>
            <a:r>
              <a:rPr lang="fr-CH" sz="1600" u="sng" dirty="0">
                <a:hlinkClick r:id="rId14"/>
              </a:rPr>
              <a:t>http://bit.ly/3s5rWV5</a:t>
            </a:r>
            <a:r>
              <a:rPr lang="fr-CH" sz="1600" dirty="0"/>
              <a:t> </a:t>
            </a:r>
          </a:p>
          <a:p>
            <a:pPr>
              <a:spcBef>
                <a:spcPts val="600"/>
              </a:spcBef>
            </a:pPr>
            <a:r>
              <a:rPr lang="fr-CH" sz="1600" dirty="0"/>
              <a:t>Lettre d’opposition aux antennes adaptatives : </a:t>
            </a:r>
            <a:r>
              <a:rPr lang="fr-CH" sz="1600" u="sng" dirty="0">
                <a:hlinkClick r:id="rId15"/>
              </a:rPr>
              <a:t>http://bit.ly/3rZi9in</a:t>
            </a:r>
            <a:r>
              <a:rPr lang="fr-CH" sz="1600" dirty="0"/>
              <a:t> </a:t>
            </a:r>
          </a:p>
          <a:p>
            <a:pPr>
              <a:spcBef>
                <a:spcPts val="600"/>
              </a:spcBef>
            </a:pPr>
            <a:r>
              <a:rPr lang="fr-CH" sz="1600" dirty="0"/>
              <a:t>Lettre du Pr. </a:t>
            </a:r>
            <a:r>
              <a:rPr lang="fr-CH" sz="1600" dirty="0" err="1"/>
              <a:t>Hardell</a:t>
            </a:r>
            <a:r>
              <a:rPr lang="fr-CH" sz="1600" dirty="0"/>
              <a:t> au Conseil Fédéral : </a:t>
            </a:r>
            <a:r>
              <a:rPr lang="fr-CH" sz="1600" u="sng" dirty="0">
                <a:hlinkClick r:id="rId16"/>
              </a:rPr>
              <a:t>http://bit.ly/3lKOJmV</a:t>
            </a:r>
            <a:endParaRPr lang="fr-CH" sz="1600" dirty="0"/>
          </a:p>
          <a:p>
            <a:pPr>
              <a:spcBef>
                <a:spcPts val="600"/>
              </a:spcBef>
            </a:pPr>
            <a:endParaRPr lang="fr-CH" sz="2000" b="1" dirty="0" smtClean="0"/>
          </a:p>
        </p:txBody>
      </p:sp>
      <p:pic>
        <p:nvPicPr>
          <p:cNvPr id="4" name="Imag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05058" y="254392"/>
            <a:ext cx="1765300" cy="1197882"/>
          </a:xfrm>
          <a:prstGeom prst="rect">
            <a:avLst/>
          </a:prstGeom>
        </p:spPr>
      </p:pic>
      <p:sp>
        <p:nvSpPr>
          <p:cNvPr id="5" name="ZoneTexte 4"/>
          <p:cNvSpPr txBox="1"/>
          <p:nvPr/>
        </p:nvSpPr>
        <p:spPr>
          <a:xfrm>
            <a:off x="7219539" y="1817915"/>
            <a:ext cx="4682070" cy="4662815"/>
          </a:xfrm>
          <a:prstGeom prst="rect">
            <a:avLst/>
          </a:prstGeom>
          <a:noFill/>
        </p:spPr>
        <p:txBody>
          <a:bodyPr wrap="square" rtlCol="0">
            <a:spAutoFit/>
          </a:bodyPr>
          <a:lstStyle/>
          <a:p>
            <a:pPr>
              <a:spcBef>
                <a:spcPts val="600"/>
              </a:spcBef>
            </a:pPr>
            <a:r>
              <a:rPr lang="fr-CH" sz="1600" u="sng" dirty="0" smtClean="0">
                <a:hlinkClick r:id="rId18"/>
              </a:rPr>
              <a:t>https</a:t>
            </a:r>
            <a:r>
              <a:rPr lang="fr-CH" sz="1600" u="sng" dirty="0">
                <a:hlinkClick r:id="rId18"/>
              </a:rPr>
              <a:t>://www.stop5g.ch/5g-facteur-de-reduction</a:t>
            </a:r>
            <a:r>
              <a:rPr lang="fr-CH" sz="1600" dirty="0"/>
              <a:t> </a:t>
            </a:r>
          </a:p>
          <a:p>
            <a:pPr>
              <a:spcBef>
                <a:spcPts val="600"/>
              </a:spcBef>
            </a:pPr>
            <a:r>
              <a:rPr lang="fr-CH" sz="1600" u="sng" dirty="0">
                <a:hlinkClick r:id="rId19"/>
              </a:rPr>
              <a:t>https://www.stop5g.ch/5g-et-antennes-adaptatives</a:t>
            </a:r>
            <a:r>
              <a:rPr lang="fr-CH" sz="1600" dirty="0"/>
              <a:t> </a:t>
            </a:r>
          </a:p>
          <a:p>
            <a:pPr>
              <a:spcBef>
                <a:spcPts val="600"/>
              </a:spcBef>
            </a:pPr>
            <a:r>
              <a:rPr lang="fr-CH" sz="1600" u="sng" dirty="0">
                <a:hlinkClick r:id="rId20"/>
              </a:rPr>
              <a:t>https://www.stop5g.ch/5g-et-dangers</a:t>
            </a:r>
            <a:r>
              <a:rPr lang="fr-CH" sz="1600" dirty="0"/>
              <a:t> </a:t>
            </a:r>
          </a:p>
          <a:p>
            <a:pPr>
              <a:spcBef>
                <a:spcPts val="600"/>
              </a:spcBef>
            </a:pPr>
            <a:r>
              <a:rPr lang="fr-CH" sz="1600" u="sng" dirty="0">
                <a:hlinkClick r:id="rId21"/>
              </a:rPr>
              <a:t>https://www.stop5g.ch/5g-et-contre-verites</a:t>
            </a:r>
            <a:r>
              <a:rPr lang="fr-CH" sz="1600" dirty="0"/>
              <a:t> </a:t>
            </a:r>
          </a:p>
          <a:p>
            <a:pPr>
              <a:spcBef>
                <a:spcPts val="600"/>
              </a:spcBef>
            </a:pPr>
            <a:r>
              <a:rPr lang="fr-CH" sz="1600" u="sng" dirty="0">
                <a:hlinkClick r:id="rId22"/>
              </a:rPr>
              <a:t>https://www.stop5g.ch/5g-et-environnement</a:t>
            </a:r>
            <a:r>
              <a:rPr lang="fr-CH" sz="1600" dirty="0"/>
              <a:t> </a:t>
            </a:r>
          </a:p>
          <a:p>
            <a:pPr>
              <a:spcBef>
                <a:spcPts val="600"/>
              </a:spcBef>
            </a:pPr>
            <a:r>
              <a:rPr lang="fr-CH" sz="1600" u="sng" dirty="0" smtClean="0">
                <a:hlinkClick r:id="rId23"/>
              </a:rPr>
              <a:t>https</a:t>
            </a:r>
            <a:r>
              <a:rPr lang="fr-CH" sz="1600" u="sng" dirty="0">
                <a:hlinkClick r:id="rId23"/>
              </a:rPr>
              <a:t>://www.stop5g.ch/5g-contre-argumentaire</a:t>
            </a:r>
            <a:endParaRPr lang="fr-CH" sz="1600" u="sng" dirty="0" smtClean="0">
              <a:hlinkClick r:id="rId24"/>
            </a:endParaRPr>
          </a:p>
          <a:p>
            <a:pPr>
              <a:spcBef>
                <a:spcPts val="600"/>
              </a:spcBef>
            </a:pPr>
            <a:r>
              <a:rPr lang="fr-CH" sz="1600" u="sng" dirty="0">
                <a:hlinkClick r:id="rId25"/>
              </a:rPr>
              <a:t>https://www.stop5g.ch/5g-infos</a:t>
            </a:r>
            <a:r>
              <a:rPr lang="fr-CH" sz="1600" dirty="0"/>
              <a:t> </a:t>
            </a:r>
          </a:p>
          <a:p>
            <a:pPr>
              <a:spcBef>
                <a:spcPts val="600"/>
              </a:spcBef>
            </a:pPr>
            <a:r>
              <a:rPr lang="fr-CH" sz="1600" u="sng" dirty="0" smtClean="0">
                <a:hlinkClick r:id="rId24"/>
              </a:rPr>
              <a:t>https</a:t>
            </a:r>
            <a:r>
              <a:rPr lang="fr-CH" sz="1600" u="sng" dirty="0">
                <a:hlinkClick r:id="rId24"/>
              </a:rPr>
              <a:t>://</a:t>
            </a:r>
            <a:r>
              <a:rPr lang="fr-CH" sz="1600" u="sng" dirty="0" smtClean="0">
                <a:hlinkClick r:id="rId24"/>
              </a:rPr>
              <a:t>www.stop5g.ch</a:t>
            </a:r>
            <a:endParaRPr lang="fr-CH" sz="1600" dirty="0" smtClean="0"/>
          </a:p>
          <a:p>
            <a:pPr>
              <a:spcBef>
                <a:spcPts val="600"/>
              </a:spcBef>
            </a:pPr>
            <a:endParaRPr lang="fr-CH" sz="1100" dirty="0" smtClean="0"/>
          </a:p>
          <a:p>
            <a:r>
              <a:rPr lang="fr-CH" sz="1600" dirty="0" smtClean="0"/>
              <a:t>OFEV </a:t>
            </a:r>
            <a:r>
              <a:rPr lang="fr-CH" sz="1600" dirty="0"/>
              <a:t>: Antennes adaptatives 65394 : </a:t>
            </a:r>
            <a:r>
              <a:rPr lang="fr-CH" sz="1600" dirty="0">
                <a:hlinkClick r:id="rId26"/>
              </a:rPr>
              <a:t>http://</a:t>
            </a:r>
            <a:r>
              <a:rPr lang="fr-CH" sz="1600" dirty="0" smtClean="0">
                <a:hlinkClick r:id="rId26"/>
              </a:rPr>
              <a:t>bit.ly/3cqx5ld</a:t>
            </a:r>
            <a:r>
              <a:rPr lang="fr-CH" sz="1600" dirty="0" smtClean="0"/>
              <a:t> </a:t>
            </a:r>
            <a:endParaRPr lang="fr-CH" sz="1600" dirty="0"/>
          </a:p>
          <a:p>
            <a:endParaRPr lang="fr-CH" sz="1100" dirty="0"/>
          </a:p>
          <a:p>
            <a:r>
              <a:rPr lang="fr-CH" sz="1600" dirty="0"/>
              <a:t>OFEV : Explications concernant les antennes adaptatives 65389 : </a:t>
            </a:r>
            <a:r>
              <a:rPr lang="fr-CH" sz="1600" dirty="0">
                <a:hlinkClick r:id="rId27"/>
              </a:rPr>
              <a:t>http://</a:t>
            </a:r>
            <a:r>
              <a:rPr lang="fr-CH" sz="1600" dirty="0" smtClean="0">
                <a:hlinkClick r:id="rId27"/>
              </a:rPr>
              <a:t>bit.ly/31DlmK1</a:t>
            </a:r>
            <a:r>
              <a:rPr lang="fr-CH" sz="1600" dirty="0" smtClean="0"/>
              <a:t> </a:t>
            </a:r>
          </a:p>
          <a:p>
            <a:r>
              <a:rPr lang="fr-CH" sz="1100" dirty="0" smtClean="0"/>
              <a:t> </a:t>
            </a:r>
            <a:endParaRPr lang="fr-CH" sz="1100" dirty="0"/>
          </a:p>
          <a:p>
            <a:r>
              <a:rPr lang="fr-CH" sz="1600" dirty="0" smtClean="0"/>
              <a:t>Antennes </a:t>
            </a:r>
            <a:r>
              <a:rPr lang="fr-CH" sz="1600" dirty="0"/>
              <a:t>adaptatives : flyer pour les communes (</a:t>
            </a:r>
            <a:r>
              <a:rPr lang="fr-CH" sz="1600" dirty="0" err="1"/>
              <a:t>SvS</a:t>
            </a:r>
            <a:r>
              <a:rPr lang="fr-CH" sz="1600" dirty="0"/>
              <a:t>)</a:t>
            </a:r>
            <a:br>
              <a:rPr lang="fr-CH" sz="1600" dirty="0"/>
            </a:br>
            <a:r>
              <a:rPr lang="fr-CH" sz="1600" dirty="0">
                <a:hlinkClick r:id="rId28"/>
              </a:rPr>
              <a:t>http://</a:t>
            </a:r>
            <a:r>
              <a:rPr lang="fr-CH" sz="1600" dirty="0" smtClean="0">
                <a:hlinkClick r:id="rId28"/>
              </a:rPr>
              <a:t>bit.ly/3f6R6yA</a:t>
            </a:r>
            <a:r>
              <a:rPr lang="fr-CH" sz="1600" dirty="0" smtClean="0"/>
              <a:t> </a:t>
            </a:r>
            <a:endParaRPr lang="fr-CH" sz="1600" dirty="0"/>
          </a:p>
        </p:txBody>
      </p:sp>
    </p:spTree>
    <p:extLst>
      <p:ext uri="{BB962C8B-B14F-4D97-AF65-F5344CB8AC3E}">
        <p14:creationId xmlns:p14="http://schemas.microsoft.com/office/powerpoint/2010/main" val="226751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left)">
                                      <p:cBhvr>
                                        <p:cTn id="43" dur="500"/>
                                        <p:tgtEl>
                                          <p:spTgt spid="3">
                                            <p:txEl>
                                              <p:pRg st="9" end="9"/>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ipe(left)">
                                      <p:cBhvr>
                                        <p:cTn id="47" dur="500"/>
                                        <p:tgtEl>
                                          <p:spTgt spid="3">
                                            <p:txEl>
                                              <p:pRg st="10" end="10"/>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wipe(left)">
                                      <p:cBhvr>
                                        <p:cTn id="51" dur="500"/>
                                        <p:tgtEl>
                                          <p:spTgt spid="3">
                                            <p:txEl>
                                              <p:pRg st="11" end="11"/>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wipe(left)">
                                      <p:cBhvr>
                                        <p:cTn id="55" dur="500"/>
                                        <p:tgtEl>
                                          <p:spTgt spid="3">
                                            <p:txEl>
                                              <p:pRg st="12" end="12"/>
                                            </p:txEl>
                                          </p:spTgt>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wipe(left)">
                                      <p:cBhvr>
                                        <p:cTn id="59" dur="500"/>
                                        <p:tgtEl>
                                          <p:spTgt spid="3">
                                            <p:txEl>
                                              <p:pRg st="13" end="13"/>
                                            </p:txEl>
                                          </p:spTgt>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wipe(left)">
                                      <p:cBhvr>
                                        <p:cTn id="63" dur="500"/>
                                        <p:tgtEl>
                                          <p:spTgt spid="3">
                                            <p:txEl>
                                              <p:pRg st="14" end="14"/>
                                            </p:txEl>
                                          </p:spTgt>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animEffect transition="in" filter="wipe(left)">
                                      <p:cBhvr>
                                        <p:cTn id="67" dur="500"/>
                                        <p:tgtEl>
                                          <p:spTgt spid="5">
                                            <p:txEl>
                                              <p:pRg st="0" end="0"/>
                                            </p:txEl>
                                          </p:spTgt>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5">
                                            <p:txEl>
                                              <p:pRg st="1" end="1"/>
                                            </p:txEl>
                                          </p:spTgt>
                                        </p:tgtEl>
                                        <p:attrNameLst>
                                          <p:attrName>style.visibility</p:attrName>
                                        </p:attrNameLst>
                                      </p:cBhvr>
                                      <p:to>
                                        <p:strVal val="visible"/>
                                      </p:to>
                                    </p:set>
                                    <p:animEffect transition="in" filter="wipe(left)">
                                      <p:cBhvr>
                                        <p:cTn id="71" dur="500"/>
                                        <p:tgtEl>
                                          <p:spTgt spid="5">
                                            <p:txEl>
                                              <p:pRg st="1" end="1"/>
                                            </p:txEl>
                                          </p:spTgt>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5">
                                            <p:txEl>
                                              <p:pRg st="2" end="2"/>
                                            </p:txEl>
                                          </p:spTgt>
                                        </p:tgtEl>
                                        <p:attrNameLst>
                                          <p:attrName>style.visibility</p:attrName>
                                        </p:attrNameLst>
                                      </p:cBhvr>
                                      <p:to>
                                        <p:strVal val="visible"/>
                                      </p:to>
                                    </p:set>
                                    <p:animEffect transition="in" filter="wipe(left)">
                                      <p:cBhvr>
                                        <p:cTn id="75" dur="500"/>
                                        <p:tgtEl>
                                          <p:spTgt spid="5">
                                            <p:txEl>
                                              <p:pRg st="2" end="2"/>
                                            </p:txEl>
                                          </p:spTgt>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5">
                                            <p:txEl>
                                              <p:pRg st="3" end="3"/>
                                            </p:txEl>
                                          </p:spTgt>
                                        </p:tgtEl>
                                        <p:attrNameLst>
                                          <p:attrName>style.visibility</p:attrName>
                                        </p:attrNameLst>
                                      </p:cBhvr>
                                      <p:to>
                                        <p:strVal val="visible"/>
                                      </p:to>
                                    </p:set>
                                    <p:animEffect transition="in" filter="wipe(left)">
                                      <p:cBhvr>
                                        <p:cTn id="79" dur="500"/>
                                        <p:tgtEl>
                                          <p:spTgt spid="5">
                                            <p:txEl>
                                              <p:pRg st="3" end="3"/>
                                            </p:txEl>
                                          </p:spTgt>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5">
                                            <p:txEl>
                                              <p:pRg st="4" end="4"/>
                                            </p:txEl>
                                          </p:spTgt>
                                        </p:tgtEl>
                                        <p:attrNameLst>
                                          <p:attrName>style.visibility</p:attrName>
                                        </p:attrNameLst>
                                      </p:cBhvr>
                                      <p:to>
                                        <p:strVal val="visible"/>
                                      </p:to>
                                    </p:set>
                                    <p:animEffect transition="in" filter="wipe(left)">
                                      <p:cBhvr>
                                        <p:cTn id="83" dur="500"/>
                                        <p:tgtEl>
                                          <p:spTgt spid="5">
                                            <p:txEl>
                                              <p:pRg st="4" end="4"/>
                                            </p:txEl>
                                          </p:spTgt>
                                        </p:tgtEl>
                                      </p:cBhvr>
                                    </p:animEffect>
                                  </p:childTnLst>
                                </p:cTn>
                              </p:par>
                            </p:childTnLst>
                          </p:cTn>
                        </p:par>
                        <p:par>
                          <p:cTn id="84" fill="hold">
                            <p:stCondLst>
                              <p:cond delay="10000"/>
                            </p:stCondLst>
                            <p:childTnLst>
                              <p:par>
                                <p:cTn id="85" presetID="22" presetClass="entr" presetSubtype="8" fill="hold" nodeType="afterEffect">
                                  <p:stCondLst>
                                    <p:cond delay="0"/>
                                  </p:stCondLst>
                                  <p:childTnLst>
                                    <p:set>
                                      <p:cBhvr>
                                        <p:cTn id="86" dur="1" fill="hold">
                                          <p:stCondLst>
                                            <p:cond delay="0"/>
                                          </p:stCondLst>
                                        </p:cTn>
                                        <p:tgtEl>
                                          <p:spTgt spid="5">
                                            <p:txEl>
                                              <p:pRg st="5" end="5"/>
                                            </p:txEl>
                                          </p:spTgt>
                                        </p:tgtEl>
                                        <p:attrNameLst>
                                          <p:attrName>style.visibility</p:attrName>
                                        </p:attrNameLst>
                                      </p:cBhvr>
                                      <p:to>
                                        <p:strVal val="visible"/>
                                      </p:to>
                                    </p:set>
                                    <p:animEffect transition="in" filter="wipe(left)">
                                      <p:cBhvr>
                                        <p:cTn id="87" dur="500"/>
                                        <p:tgtEl>
                                          <p:spTgt spid="5">
                                            <p:txEl>
                                              <p:pRg st="5" end="5"/>
                                            </p:txEl>
                                          </p:spTgt>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5">
                                            <p:txEl>
                                              <p:pRg st="6" end="6"/>
                                            </p:txEl>
                                          </p:spTgt>
                                        </p:tgtEl>
                                        <p:attrNameLst>
                                          <p:attrName>style.visibility</p:attrName>
                                        </p:attrNameLst>
                                      </p:cBhvr>
                                      <p:to>
                                        <p:strVal val="visible"/>
                                      </p:to>
                                    </p:set>
                                    <p:animEffect transition="in" filter="wipe(left)">
                                      <p:cBhvr>
                                        <p:cTn id="91" dur="500"/>
                                        <p:tgtEl>
                                          <p:spTgt spid="5">
                                            <p:txEl>
                                              <p:pRg st="6" end="6"/>
                                            </p:txEl>
                                          </p:spTgt>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5">
                                            <p:txEl>
                                              <p:pRg st="7" end="7"/>
                                            </p:txEl>
                                          </p:spTgt>
                                        </p:tgtEl>
                                        <p:attrNameLst>
                                          <p:attrName>style.visibility</p:attrName>
                                        </p:attrNameLst>
                                      </p:cBhvr>
                                      <p:to>
                                        <p:strVal val="visible"/>
                                      </p:to>
                                    </p:set>
                                    <p:animEffect transition="in" filter="wipe(left)">
                                      <p:cBhvr>
                                        <p:cTn id="95" dur="500"/>
                                        <p:tgtEl>
                                          <p:spTgt spid="5">
                                            <p:txEl>
                                              <p:pRg st="7" end="7"/>
                                            </p:txEl>
                                          </p:spTgt>
                                        </p:tgtEl>
                                      </p:cBhvr>
                                    </p:animEffect>
                                  </p:childTnLst>
                                </p:cTn>
                              </p:par>
                            </p:childTnLst>
                          </p:cTn>
                        </p:par>
                        <p:par>
                          <p:cTn id="96" fill="hold">
                            <p:stCondLst>
                              <p:cond delay="11500"/>
                            </p:stCondLst>
                            <p:childTnLst>
                              <p:par>
                                <p:cTn id="97" presetID="22" presetClass="entr" presetSubtype="8" fill="hold" nodeType="afterEffect">
                                  <p:stCondLst>
                                    <p:cond delay="0"/>
                                  </p:stCondLst>
                                  <p:childTnLst>
                                    <p:set>
                                      <p:cBhvr>
                                        <p:cTn id="98" dur="1" fill="hold">
                                          <p:stCondLst>
                                            <p:cond delay="0"/>
                                          </p:stCondLst>
                                        </p:cTn>
                                        <p:tgtEl>
                                          <p:spTgt spid="5">
                                            <p:txEl>
                                              <p:pRg st="9" end="9"/>
                                            </p:txEl>
                                          </p:spTgt>
                                        </p:tgtEl>
                                        <p:attrNameLst>
                                          <p:attrName>style.visibility</p:attrName>
                                        </p:attrNameLst>
                                      </p:cBhvr>
                                      <p:to>
                                        <p:strVal val="visible"/>
                                      </p:to>
                                    </p:set>
                                    <p:animEffect transition="in" filter="wipe(left)">
                                      <p:cBhvr>
                                        <p:cTn id="99" dur="500"/>
                                        <p:tgtEl>
                                          <p:spTgt spid="5">
                                            <p:txEl>
                                              <p:pRg st="9" end="9"/>
                                            </p:txEl>
                                          </p:spTgt>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5">
                                            <p:txEl>
                                              <p:pRg st="11" end="11"/>
                                            </p:txEl>
                                          </p:spTgt>
                                        </p:tgtEl>
                                        <p:attrNameLst>
                                          <p:attrName>style.visibility</p:attrName>
                                        </p:attrNameLst>
                                      </p:cBhvr>
                                      <p:to>
                                        <p:strVal val="visible"/>
                                      </p:to>
                                    </p:set>
                                    <p:animEffect transition="in" filter="wipe(left)">
                                      <p:cBhvr>
                                        <p:cTn id="103" dur="500"/>
                                        <p:tgtEl>
                                          <p:spTgt spid="5">
                                            <p:txEl>
                                              <p:pRg st="11" end="11"/>
                                            </p:txEl>
                                          </p:spTgt>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5">
                                            <p:txEl>
                                              <p:pRg st="12" end="12"/>
                                            </p:txEl>
                                          </p:spTgt>
                                        </p:tgtEl>
                                        <p:attrNameLst>
                                          <p:attrName>style.visibility</p:attrName>
                                        </p:attrNameLst>
                                      </p:cBhvr>
                                      <p:to>
                                        <p:strVal val="visible"/>
                                      </p:to>
                                    </p:set>
                                    <p:animEffect transition="in" filter="wipe(left)">
                                      <p:cBhvr>
                                        <p:cTn id="107" dur="500"/>
                                        <p:tgtEl>
                                          <p:spTgt spid="5">
                                            <p:txEl>
                                              <p:pRg st="12" end="12"/>
                                            </p:txEl>
                                          </p:spTgt>
                                        </p:tgtEl>
                                      </p:cBhvr>
                                    </p:animEffect>
                                  </p:childTnLst>
                                </p:cTn>
                              </p:par>
                            </p:childTnLst>
                          </p:cTn>
                        </p:par>
                        <p:par>
                          <p:cTn id="108" fill="hold">
                            <p:stCondLst>
                              <p:cond delay="13000"/>
                            </p:stCondLst>
                            <p:childTnLst>
                              <p:par>
                                <p:cTn id="109" presetID="22" presetClass="entr" presetSubtype="8" fill="hold" nodeType="afterEffect">
                                  <p:stCondLst>
                                    <p:cond delay="0"/>
                                  </p:stCondLst>
                                  <p:childTnLst>
                                    <p:set>
                                      <p:cBhvr>
                                        <p:cTn id="110" dur="1" fill="hold">
                                          <p:stCondLst>
                                            <p:cond delay="0"/>
                                          </p:stCondLst>
                                        </p:cTn>
                                        <p:tgtEl>
                                          <p:spTgt spid="5">
                                            <p:txEl>
                                              <p:pRg st="13" end="13"/>
                                            </p:txEl>
                                          </p:spTgt>
                                        </p:tgtEl>
                                        <p:attrNameLst>
                                          <p:attrName>style.visibility</p:attrName>
                                        </p:attrNameLst>
                                      </p:cBhvr>
                                      <p:to>
                                        <p:strVal val="visible"/>
                                      </p:to>
                                    </p:set>
                                    <p:animEffect transition="in" filter="wipe(left)">
                                      <p:cBhvr>
                                        <p:cTn id="111"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76157"/>
            <a:ext cx="10515600" cy="1085380"/>
          </a:xfrm>
        </p:spPr>
        <p:txBody>
          <a:bodyPr/>
          <a:lstStyle/>
          <a:p>
            <a:r>
              <a:rPr lang="fr-CH" dirty="0" smtClean="0"/>
              <a:t>Adresses, références, documents</a:t>
            </a:r>
            <a:endParaRPr lang="fr-CH" dirty="0"/>
          </a:p>
        </p:txBody>
      </p:sp>
      <p:sp>
        <p:nvSpPr>
          <p:cNvPr id="3" name="Espace réservé du contenu 2"/>
          <p:cNvSpPr>
            <a:spLocks noGrp="1"/>
          </p:cNvSpPr>
          <p:nvPr>
            <p:ph idx="1"/>
          </p:nvPr>
        </p:nvSpPr>
        <p:spPr>
          <a:xfrm>
            <a:off x="838200" y="1339772"/>
            <a:ext cx="10617200" cy="5394959"/>
          </a:xfrm>
        </p:spPr>
        <p:txBody>
          <a:bodyPr>
            <a:normAutofit/>
          </a:bodyPr>
          <a:lstStyle/>
          <a:p>
            <a:pPr>
              <a:spcBef>
                <a:spcPts val="600"/>
              </a:spcBef>
            </a:pPr>
            <a:r>
              <a:rPr lang="fr-CH" sz="2000" b="1" dirty="0"/>
              <a:t>Département fédéral de l’environnement, des transports, </a:t>
            </a:r>
            <a:br>
              <a:rPr lang="fr-CH" sz="2000" b="1" dirty="0"/>
            </a:br>
            <a:r>
              <a:rPr lang="fr-CH" sz="2000" b="1" dirty="0"/>
              <a:t>de l’énergie et de la communication </a:t>
            </a:r>
            <a:r>
              <a:rPr lang="fr-CH" sz="2000" b="1" dirty="0" smtClean="0"/>
              <a:t>DETEC</a:t>
            </a:r>
            <a:br>
              <a:rPr lang="fr-CH" sz="2000" b="1" dirty="0" smtClean="0"/>
            </a:br>
            <a:r>
              <a:rPr lang="fr-CH" sz="2000" dirty="0" err="1" smtClean="0"/>
              <a:t>Kochergasse</a:t>
            </a:r>
            <a:r>
              <a:rPr lang="fr-CH" sz="2000" dirty="0" smtClean="0"/>
              <a:t> </a:t>
            </a:r>
            <a:r>
              <a:rPr lang="fr-CH" sz="2000" dirty="0"/>
              <a:t>6, CH-3003 </a:t>
            </a:r>
            <a:r>
              <a:rPr lang="fr-CH" sz="2000" dirty="0" smtClean="0"/>
              <a:t>Berne / Email </a:t>
            </a:r>
            <a:r>
              <a:rPr lang="fr-CH" sz="2000" dirty="0"/>
              <a:t>: </a:t>
            </a:r>
            <a:r>
              <a:rPr lang="fr-CH" sz="2000" dirty="0">
                <a:hlinkClick r:id="rId2" tooltip="info@gs-uvek.admin.ch"/>
              </a:rPr>
              <a:t>info@gs-uvek.admin.ch</a:t>
            </a:r>
            <a:r>
              <a:rPr lang="fr-CH" sz="2000" dirty="0"/>
              <a:t> </a:t>
            </a:r>
            <a:endParaRPr lang="fr-CH" sz="2000" b="1" dirty="0"/>
          </a:p>
          <a:p>
            <a:pPr>
              <a:spcBef>
                <a:spcPts val="600"/>
              </a:spcBef>
            </a:pPr>
            <a:r>
              <a:rPr lang="fr-CH" sz="2000" b="1" dirty="0"/>
              <a:t>Communication mobile : </a:t>
            </a:r>
            <a:r>
              <a:rPr lang="fr-CH" sz="2000" b="1" dirty="0">
                <a:hlinkClick r:id="rId3"/>
              </a:rPr>
              <a:t>RAPPORT DE L’OFEV (28.11.2019)</a:t>
            </a:r>
            <a:r>
              <a:rPr lang="fr-CH" sz="2000" dirty="0"/>
              <a:t> et aussi : </a:t>
            </a:r>
            <a:r>
              <a:rPr lang="fr-CH" sz="2000" dirty="0">
                <a:hlinkClick r:id="rId4"/>
              </a:rPr>
              <a:t>Evolution vers la 5G</a:t>
            </a:r>
            <a:r>
              <a:rPr lang="fr-CH" sz="2000" dirty="0"/>
              <a:t> (document officiel), </a:t>
            </a:r>
            <a:r>
              <a:rPr lang="fr-CH" sz="2000" dirty="0">
                <a:hlinkClick r:id="rId5"/>
              </a:rPr>
              <a:t>Groupe de travail de l’OFEV</a:t>
            </a:r>
            <a:r>
              <a:rPr lang="fr-CH" sz="2000" dirty="0"/>
              <a:t> et </a:t>
            </a:r>
            <a:r>
              <a:rPr lang="fr-CH" sz="2000" dirty="0">
                <a:hlinkClick r:id="rId6"/>
              </a:rPr>
              <a:t>Déploiement des réseaux 5G en Suisse</a:t>
            </a:r>
            <a:endParaRPr lang="fr-CH" sz="2000" dirty="0"/>
          </a:p>
          <a:p>
            <a:pPr>
              <a:spcBef>
                <a:spcPts val="600"/>
              </a:spcBef>
            </a:pPr>
            <a:r>
              <a:rPr lang="fr-CH" sz="2000" b="1" dirty="0"/>
              <a:t>BERENIS groupe d’experts pour la 5G : </a:t>
            </a:r>
            <a:r>
              <a:rPr lang="fr-CH" sz="2000" dirty="0">
                <a:hlinkClick r:id="rId7"/>
              </a:rPr>
              <a:t>critères d’évaluation</a:t>
            </a:r>
            <a:r>
              <a:rPr lang="fr-CH" sz="2000" dirty="0"/>
              <a:t> et </a:t>
            </a:r>
            <a:r>
              <a:rPr lang="fr-CH" sz="2000" dirty="0">
                <a:hlinkClick r:id="rId8"/>
              </a:rPr>
              <a:t>rapport études NTP et </a:t>
            </a:r>
            <a:r>
              <a:rPr lang="fr-CH" sz="2000" dirty="0" err="1">
                <a:hlinkClick r:id="rId8"/>
              </a:rPr>
              <a:t>Ramazzini</a:t>
            </a:r>
            <a:endParaRPr lang="fr-CH" sz="2000" dirty="0"/>
          </a:p>
          <a:p>
            <a:pPr>
              <a:spcBef>
                <a:spcPts val="600"/>
              </a:spcBef>
            </a:pPr>
            <a:r>
              <a:rPr lang="fr-CH" sz="2000" b="1" dirty="0"/>
              <a:t>Ordonnance sur le rayonnement non ionisant </a:t>
            </a:r>
            <a:r>
              <a:rPr lang="fr-CH" sz="2000" dirty="0"/>
              <a:t>(ORNI) : </a:t>
            </a:r>
            <a:r>
              <a:rPr lang="fr-CH" sz="2000" dirty="0">
                <a:hlinkClick r:id="rId9"/>
              </a:rPr>
              <a:t>REVISION AVRIL 2019</a:t>
            </a:r>
            <a:r>
              <a:rPr lang="fr-CH" sz="2000" dirty="0"/>
              <a:t> et </a:t>
            </a:r>
            <a:r>
              <a:rPr lang="fr-CH" sz="2000" dirty="0">
                <a:hlinkClick r:id="rId10"/>
              </a:rPr>
              <a:t>EXPLICATIONS</a:t>
            </a:r>
            <a:endParaRPr lang="fr-CH" sz="2000" dirty="0"/>
          </a:p>
          <a:p>
            <a:pPr>
              <a:spcBef>
                <a:spcPts val="600"/>
              </a:spcBef>
            </a:pPr>
            <a:r>
              <a:rPr lang="fr-CH" sz="2000" b="1" dirty="0"/>
              <a:t>Documents :</a:t>
            </a:r>
            <a:r>
              <a:rPr lang="fr-CH" sz="2000" dirty="0"/>
              <a:t> beaucoup de documents importants sont disponibles sur les sites </a:t>
            </a:r>
            <a:r>
              <a:rPr lang="fr-CH" sz="2000" dirty="0">
                <a:hlinkClick r:id="rId11"/>
              </a:rPr>
              <a:t>www.stop5g.ch</a:t>
            </a:r>
            <a:r>
              <a:rPr lang="fr-CH" sz="2000" dirty="0"/>
              <a:t>, </a:t>
            </a:r>
            <a:r>
              <a:rPr lang="fr-CH" sz="2000" dirty="0">
                <a:hlinkClick r:id="rId12"/>
              </a:rPr>
              <a:t>www.alerte.ch</a:t>
            </a:r>
            <a:r>
              <a:rPr lang="fr-CH" sz="2000" dirty="0"/>
              <a:t>, </a:t>
            </a:r>
            <a:r>
              <a:rPr lang="fr-CH" sz="2000" dirty="0">
                <a:hlinkClick r:id="rId13"/>
              </a:rPr>
              <a:t>www.electrosmogtech.ch</a:t>
            </a:r>
            <a:r>
              <a:rPr lang="fr-CH" sz="2000" dirty="0"/>
              <a:t>, </a:t>
            </a:r>
            <a:r>
              <a:rPr lang="fr-CH" sz="2000" dirty="0">
                <a:hlinkClick r:id="rId14"/>
              </a:rPr>
              <a:t>www.pierredubochet.ch</a:t>
            </a:r>
            <a:r>
              <a:rPr lang="fr-CH" sz="2000" dirty="0"/>
              <a:t>, </a:t>
            </a:r>
            <a:r>
              <a:rPr lang="fr-CH" sz="2000" dirty="0">
                <a:hlinkClick r:id="rId15"/>
              </a:rPr>
              <a:t>www.gigasmog.ch</a:t>
            </a:r>
            <a:r>
              <a:rPr lang="fr-CH" sz="2000" dirty="0"/>
              <a:t> </a:t>
            </a:r>
            <a:r>
              <a:rPr lang="fr-CH" sz="2000" dirty="0" smtClean="0"/>
              <a:t>et</a:t>
            </a:r>
            <a:br>
              <a:rPr lang="fr-CH" sz="2000" dirty="0" smtClean="0"/>
            </a:br>
            <a:r>
              <a:rPr lang="fr-CH" sz="2000" dirty="0" smtClean="0"/>
              <a:t>le nouveau site </a:t>
            </a:r>
            <a:r>
              <a:rPr lang="fr-CH" sz="2000" dirty="0" smtClean="0">
                <a:hlinkClick r:id="rId16"/>
              </a:rPr>
              <a:t>www.frequencia.ch</a:t>
            </a:r>
            <a:r>
              <a:rPr lang="fr-CH" sz="2000" dirty="0" smtClean="0"/>
              <a:t>. </a:t>
            </a:r>
            <a:r>
              <a:rPr lang="fr-CH" sz="2000" b="1" dirty="0" smtClean="0"/>
              <a:t>Suisse allemande : </a:t>
            </a:r>
            <a:r>
              <a:rPr lang="fr-CH" sz="2000" dirty="0" smtClean="0">
                <a:hlinkClick r:id="rId17"/>
              </a:rPr>
              <a:t>www.gigaherz.ch</a:t>
            </a:r>
            <a:r>
              <a:rPr lang="fr-CH" sz="2000" dirty="0" smtClean="0"/>
              <a:t>, </a:t>
            </a:r>
            <a:r>
              <a:rPr lang="fr-CH" sz="2000" dirty="0" smtClean="0">
                <a:hlinkClick r:id="rId18"/>
              </a:rPr>
              <a:t>schutz-vor-strahlung.ch</a:t>
            </a:r>
            <a:r>
              <a:rPr lang="fr-CH" sz="2000" dirty="0"/>
              <a:t/>
            </a:r>
            <a:br>
              <a:rPr lang="fr-CH" sz="2000" dirty="0"/>
            </a:br>
            <a:r>
              <a:rPr lang="fr-CH" sz="2000" dirty="0"/>
              <a:t>Les documents principaux utilisés ici, y compris les documents les plus récents concernant la 5G, sont disponibles ici : </a:t>
            </a:r>
            <a:r>
              <a:rPr lang="fr-CH" sz="2000" dirty="0">
                <a:hlinkClick r:id="rId19"/>
              </a:rPr>
              <a:t>www.electrosmogtech.ch/documents</a:t>
            </a:r>
            <a:r>
              <a:rPr lang="fr-CH" sz="2000" dirty="0"/>
              <a:t> et </a:t>
            </a:r>
            <a:r>
              <a:rPr lang="fr-CH" sz="2000" b="1" dirty="0" smtClean="0">
                <a:solidFill>
                  <a:srgbClr val="FF0000"/>
                </a:solidFill>
                <a:hlinkClick r:id="rId20"/>
              </a:rPr>
              <a:t>www.stop5g.ch/docs</a:t>
            </a:r>
            <a:r>
              <a:rPr lang="fr-CH" sz="2000" b="1" dirty="0" smtClean="0">
                <a:solidFill>
                  <a:srgbClr val="FF0000"/>
                </a:solidFill>
              </a:rPr>
              <a:t> </a:t>
            </a:r>
            <a:r>
              <a:rPr lang="fr-CH" sz="2000" b="1" dirty="0">
                <a:solidFill>
                  <a:srgbClr val="FF0000"/>
                </a:solidFill>
              </a:rPr>
              <a:t/>
            </a:r>
            <a:br>
              <a:rPr lang="fr-CH" sz="2000" b="1" dirty="0">
                <a:solidFill>
                  <a:srgbClr val="FF0000"/>
                </a:solidFill>
              </a:rPr>
            </a:br>
            <a:r>
              <a:rPr lang="fr-CH" sz="2000" b="1" dirty="0" smtClean="0">
                <a:hlinkClick r:id="rId21"/>
              </a:rPr>
              <a:t>Installations </a:t>
            </a:r>
            <a:r>
              <a:rPr lang="fr-CH" sz="2000" b="1" dirty="0" err="1" smtClean="0">
                <a:hlinkClick r:id="rId21"/>
              </a:rPr>
              <a:t>WiFi</a:t>
            </a:r>
            <a:r>
              <a:rPr lang="fr-CH" sz="2000" b="1" dirty="0" smtClean="0"/>
              <a:t> </a:t>
            </a:r>
            <a:r>
              <a:rPr lang="fr-CH" sz="2000" dirty="0" smtClean="0"/>
              <a:t>(spécialement dans les écoles) et </a:t>
            </a:r>
            <a:r>
              <a:rPr lang="fr-CH" sz="2000" dirty="0" smtClean="0">
                <a:hlinkClick r:id="rId22"/>
              </a:rPr>
              <a:t>lettre au Conseil communal concernant la 5G</a:t>
            </a:r>
            <a:endParaRPr lang="fr-CH" sz="2000" dirty="0" smtClean="0"/>
          </a:p>
          <a:p>
            <a:pPr>
              <a:spcBef>
                <a:spcPts val="600"/>
              </a:spcBef>
            </a:pPr>
            <a:r>
              <a:rPr lang="fr-CH" sz="2000" b="1" dirty="0"/>
              <a:t>P</a:t>
            </a:r>
            <a:r>
              <a:rPr lang="fr-CH" sz="2000" b="1" dirty="0" smtClean="0"/>
              <a:t>our </a:t>
            </a:r>
            <a:r>
              <a:rPr lang="fr-CH" sz="2000" b="1" dirty="0"/>
              <a:t>les sceptiques </a:t>
            </a:r>
            <a:r>
              <a:rPr lang="fr-CH" sz="2000" dirty="0"/>
              <a:t>: la page «</a:t>
            </a:r>
            <a:r>
              <a:rPr lang="fr-CH" sz="2000" b="1" dirty="0"/>
              <a:t>OBJECTIONS</a:t>
            </a:r>
            <a:r>
              <a:rPr lang="fr-CH" sz="2000" dirty="0"/>
              <a:t>» sur </a:t>
            </a:r>
            <a:r>
              <a:rPr lang="fr-CH" sz="2000" b="1" dirty="0" smtClean="0">
                <a:hlinkClick r:id="rId23"/>
              </a:rPr>
              <a:t>https</a:t>
            </a:r>
            <a:r>
              <a:rPr lang="fr-CH" sz="2000" b="1" dirty="0">
                <a:hlinkClick r:id="rId23"/>
              </a:rPr>
              <a:t>://www.electrosmogtech.ch/objections</a:t>
            </a:r>
            <a:r>
              <a:rPr lang="fr-CH" sz="2000" b="1" dirty="0"/>
              <a:t> </a:t>
            </a:r>
            <a:endParaRPr lang="fr-CH" sz="2000" b="1" dirty="0" smtClean="0"/>
          </a:p>
          <a:p>
            <a:pPr>
              <a:spcBef>
                <a:spcPts val="600"/>
              </a:spcBef>
            </a:pPr>
            <a:r>
              <a:rPr lang="fr-CH" sz="2000" b="1" dirty="0">
                <a:solidFill>
                  <a:srgbClr val="FF0000"/>
                </a:solidFill>
              </a:rPr>
              <a:t>Oppositions aux antennes : </a:t>
            </a:r>
            <a:r>
              <a:rPr lang="fr-CH" sz="2000" b="1" dirty="0" smtClean="0">
                <a:solidFill>
                  <a:srgbClr val="FF0000"/>
                </a:solidFill>
                <a:hlinkClick r:id="rId24"/>
              </a:rPr>
              <a:t>www.stop5g.ch/oppositions</a:t>
            </a:r>
            <a:r>
              <a:rPr lang="fr-CH" sz="2000" b="1" dirty="0" smtClean="0">
                <a:solidFill>
                  <a:srgbClr val="FF0000"/>
                </a:solidFill>
              </a:rPr>
              <a:t> et initiatives: </a:t>
            </a:r>
            <a:r>
              <a:rPr lang="fr-CH" sz="2000" b="1" dirty="0" smtClean="0">
                <a:solidFill>
                  <a:srgbClr val="FF0000"/>
                </a:solidFill>
                <a:hlinkClick r:id="rId25"/>
              </a:rPr>
              <a:t>www.stop5g.ch/initiative</a:t>
            </a:r>
            <a:r>
              <a:rPr lang="fr-CH" sz="2000" b="1" dirty="0" smtClean="0">
                <a:solidFill>
                  <a:srgbClr val="FF0000"/>
                </a:solidFill>
              </a:rPr>
              <a:t> </a:t>
            </a:r>
          </a:p>
          <a:p>
            <a:pPr>
              <a:spcBef>
                <a:spcPts val="600"/>
              </a:spcBef>
            </a:pPr>
            <a:r>
              <a:rPr lang="fr-CH" sz="2000" b="1" dirty="0" smtClean="0">
                <a:solidFill>
                  <a:srgbClr val="FF0000"/>
                </a:solidFill>
              </a:rPr>
              <a:t>PDF de cette présentation PowerPoint : </a:t>
            </a:r>
            <a:r>
              <a:rPr lang="fr-CH" sz="2000" b="1" smtClean="0">
                <a:solidFill>
                  <a:srgbClr val="FF0000"/>
                </a:solidFill>
              </a:rPr>
              <a:t>voir la page web </a:t>
            </a:r>
            <a:r>
              <a:rPr lang="fr-CH" sz="2000" b="1" u="sng" smtClean="0">
                <a:hlinkClick r:id="rId26"/>
              </a:rPr>
              <a:t>https</a:t>
            </a:r>
            <a:r>
              <a:rPr lang="fr-CH" sz="2000" b="1" u="sng" dirty="0">
                <a:hlinkClick r:id="rId26"/>
              </a:rPr>
              <a:t>://www.stop5g.ch/5g-infos</a:t>
            </a:r>
            <a:endParaRPr lang="fr-CH" sz="2000" b="1" dirty="0" smtClean="0">
              <a:solidFill>
                <a:srgbClr val="FF0000"/>
              </a:solidFill>
            </a:endParaRPr>
          </a:p>
        </p:txBody>
      </p:sp>
      <p:pic>
        <p:nvPicPr>
          <p:cNvPr id="4" name="Imag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005058" y="254392"/>
            <a:ext cx="1765300" cy="1197882"/>
          </a:xfrm>
          <a:prstGeom prst="rect">
            <a:avLst/>
          </a:prstGeom>
        </p:spPr>
      </p:pic>
    </p:spTree>
    <p:extLst>
      <p:ext uri="{BB962C8B-B14F-4D97-AF65-F5344CB8AC3E}">
        <p14:creationId xmlns:p14="http://schemas.microsoft.com/office/powerpoint/2010/main" val="301723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66" y="902095"/>
            <a:ext cx="10058400" cy="5007592"/>
          </a:xfrm>
          <a:prstGeom prst="rect">
            <a:avLst/>
          </a:prstGeom>
        </p:spPr>
      </p:pic>
      <p:sp>
        <p:nvSpPr>
          <p:cNvPr id="4" name="ZoneTexte 3"/>
          <p:cNvSpPr txBox="1"/>
          <p:nvPr/>
        </p:nvSpPr>
        <p:spPr>
          <a:xfrm>
            <a:off x="1756836" y="1185340"/>
            <a:ext cx="8593666" cy="646331"/>
          </a:xfrm>
          <a:prstGeom prst="rect">
            <a:avLst/>
          </a:prstGeom>
          <a:noFill/>
        </p:spPr>
        <p:txBody>
          <a:bodyPr wrap="square" rtlCol="0">
            <a:spAutoFit/>
          </a:bodyPr>
          <a:lstStyle/>
          <a:p>
            <a:pPr algn="ctr"/>
            <a:r>
              <a:rPr lang="fr-CH" sz="3600" dirty="0"/>
              <a:t>4G avec antennes standards</a:t>
            </a:r>
          </a:p>
        </p:txBody>
      </p:sp>
      <p:sp>
        <p:nvSpPr>
          <p:cNvPr id="5" name="ZoneTexte 4"/>
          <p:cNvSpPr txBox="1"/>
          <p:nvPr/>
        </p:nvSpPr>
        <p:spPr>
          <a:xfrm>
            <a:off x="6485468" y="907519"/>
            <a:ext cx="5147975" cy="261610"/>
          </a:xfrm>
          <a:prstGeom prst="rect">
            <a:avLst/>
          </a:prstGeom>
          <a:noFill/>
        </p:spPr>
        <p:txBody>
          <a:bodyPr wrap="square" rtlCol="0">
            <a:spAutoFit/>
          </a:bodyPr>
          <a:lstStyle/>
          <a:p>
            <a:r>
              <a:rPr lang="fr-CH" sz="1100" dirty="0">
                <a:hlinkClick r:id="rId3"/>
              </a:rPr>
              <a:t>https://www.higgs.ch/der-aufbau-von-5g-eine-harzige-angelegenheit/17571/</a:t>
            </a:r>
            <a:endParaRPr lang="fr-CH" sz="1100" dirty="0"/>
          </a:p>
        </p:txBody>
      </p:sp>
    </p:spTree>
    <p:extLst>
      <p:ext uri="{BB962C8B-B14F-4D97-AF65-F5344CB8AC3E}">
        <p14:creationId xmlns:p14="http://schemas.microsoft.com/office/powerpoint/2010/main" val="21758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085" y="637821"/>
            <a:ext cx="2340605" cy="2252399"/>
          </a:xfrm>
          <a:prstGeom prst="rect">
            <a:avLst/>
          </a:prstGeom>
        </p:spPr>
      </p:pic>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741" y="4027617"/>
            <a:ext cx="2340605" cy="225239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860" y="3016955"/>
            <a:ext cx="5268060" cy="324847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3" y="637821"/>
            <a:ext cx="5268060" cy="3296110"/>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3390" y="4033057"/>
            <a:ext cx="2260568" cy="2232376"/>
          </a:xfrm>
          <a:prstGeom prst="rect">
            <a:avLst/>
          </a:prstGeom>
        </p:spPr>
      </p:pic>
    </p:spTree>
    <p:extLst>
      <p:ext uri="{BB962C8B-B14F-4D97-AF65-F5344CB8AC3E}">
        <p14:creationId xmlns:p14="http://schemas.microsoft.com/office/powerpoint/2010/main" val="155727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par>
                          <p:cTn id="14" fill="hold">
                            <p:stCondLst>
                              <p:cond delay="2500"/>
                            </p:stCondLst>
                            <p:childTnLst>
                              <p:par>
                                <p:cTn id="15" presetID="6" presetClass="entr" presetSubtype="3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375" y="351063"/>
            <a:ext cx="6191250" cy="6124575"/>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1108" y="4085223"/>
            <a:ext cx="3612233" cy="2552644"/>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54" y="4355569"/>
            <a:ext cx="2486025" cy="1838325"/>
          </a:xfrm>
          <a:prstGeom prst="rect">
            <a:avLst/>
          </a:prstGeom>
        </p:spPr>
      </p:pic>
      <p:sp>
        <p:nvSpPr>
          <p:cNvPr id="4" name="ZoneTexte 3"/>
          <p:cNvSpPr txBox="1"/>
          <p:nvPr/>
        </p:nvSpPr>
        <p:spPr>
          <a:xfrm>
            <a:off x="3157103" y="6106306"/>
            <a:ext cx="5877793" cy="369332"/>
          </a:xfrm>
          <a:prstGeom prst="rect">
            <a:avLst/>
          </a:prstGeom>
          <a:noFill/>
        </p:spPr>
        <p:txBody>
          <a:bodyPr wrap="square" rtlCol="0">
            <a:spAutoFit/>
          </a:bodyPr>
          <a:lstStyle/>
          <a:p>
            <a:pPr algn="ctr"/>
            <a:r>
              <a:rPr lang="fr-CH" dirty="0" smtClean="0"/>
              <a:t>… et pour les curieux, voici quelques infos supplémentaires…</a:t>
            </a:r>
            <a:endParaRPr lang="fr-CH" dirty="0"/>
          </a:p>
        </p:txBody>
      </p:sp>
    </p:spTree>
    <p:extLst>
      <p:ext uri="{BB962C8B-B14F-4D97-AF65-F5344CB8AC3E}">
        <p14:creationId xmlns:p14="http://schemas.microsoft.com/office/powerpoint/2010/main" val="36237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84332" y="305859"/>
            <a:ext cx="5901267" cy="1108074"/>
          </a:xfrm>
        </p:spPr>
        <p:txBody>
          <a:bodyPr>
            <a:normAutofit fontScale="90000"/>
          </a:bodyPr>
          <a:lstStyle/>
          <a:p>
            <a:r>
              <a:rPr lang="fr-CH" dirty="0" smtClean="0"/>
              <a:t>Radio numérique «DAB+» une autre problématique… </a:t>
            </a:r>
            <a:endParaRPr lang="fr-CH" dirty="0"/>
          </a:p>
        </p:txBody>
      </p:sp>
      <p:pic>
        <p:nvPicPr>
          <p:cNvPr id="4" name="Image 3">
            <a:hlinkClick r:id="rId2"/>
          </p:cNvPr>
          <p:cNvPicPr>
            <a:picLocks noChangeAspect="1"/>
          </p:cNvPicPr>
          <p:nvPr/>
        </p:nvPicPr>
        <p:blipFill>
          <a:blip r:embed="rId3"/>
          <a:stretch>
            <a:fillRect/>
          </a:stretch>
        </p:blipFill>
        <p:spPr>
          <a:xfrm>
            <a:off x="795867" y="387218"/>
            <a:ext cx="4605866" cy="6039160"/>
          </a:xfrm>
          <a:prstGeom prst="rect">
            <a:avLst/>
          </a:prstGeom>
        </p:spPr>
      </p:pic>
      <p:pic>
        <p:nvPicPr>
          <p:cNvPr id="5" name="Image 4"/>
          <p:cNvPicPr>
            <a:picLocks noChangeAspect="1"/>
          </p:cNvPicPr>
          <p:nvPr/>
        </p:nvPicPr>
        <p:blipFill>
          <a:blip r:embed="rId4"/>
          <a:stretch>
            <a:fillRect/>
          </a:stretch>
        </p:blipFill>
        <p:spPr>
          <a:xfrm>
            <a:off x="5968998" y="2627838"/>
            <a:ext cx="5372100" cy="3600450"/>
          </a:xfrm>
          <a:prstGeom prst="rect">
            <a:avLst/>
          </a:prstGeom>
        </p:spPr>
      </p:pic>
      <p:sp>
        <p:nvSpPr>
          <p:cNvPr id="6" name="ZoneTexte 5"/>
          <p:cNvSpPr txBox="1"/>
          <p:nvPr/>
        </p:nvSpPr>
        <p:spPr>
          <a:xfrm>
            <a:off x="6206067" y="6553200"/>
            <a:ext cx="184731" cy="369332"/>
          </a:xfrm>
          <a:prstGeom prst="rect">
            <a:avLst/>
          </a:prstGeom>
          <a:noFill/>
        </p:spPr>
        <p:txBody>
          <a:bodyPr wrap="none" rtlCol="0">
            <a:spAutoFit/>
          </a:bodyPr>
          <a:lstStyle/>
          <a:p>
            <a:endParaRPr lang="fr-CH" dirty="0"/>
          </a:p>
        </p:txBody>
      </p:sp>
      <p:sp>
        <p:nvSpPr>
          <p:cNvPr id="7" name="ZoneTexte 6"/>
          <p:cNvSpPr txBox="1"/>
          <p:nvPr/>
        </p:nvSpPr>
        <p:spPr>
          <a:xfrm>
            <a:off x="5884332" y="6228292"/>
            <a:ext cx="5757333" cy="276999"/>
          </a:xfrm>
          <a:prstGeom prst="rect">
            <a:avLst/>
          </a:prstGeom>
          <a:noFill/>
        </p:spPr>
        <p:txBody>
          <a:bodyPr wrap="square" rtlCol="0">
            <a:spAutoFit/>
          </a:bodyPr>
          <a:lstStyle/>
          <a:p>
            <a:r>
              <a:rPr lang="fr-CH" sz="1200" dirty="0" smtClean="0"/>
              <a:t>10’000µW/m2=2V/m, 1000µW/m2=0.6V/m, 100µW/m2=0.2V/m, 10µW/m2=0.06V/m </a:t>
            </a:r>
            <a:endParaRPr lang="fr-CH" sz="1200" dirty="0"/>
          </a:p>
        </p:txBody>
      </p:sp>
      <p:sp>
        <p:nvSpPr>
          <p:cNvPr id="8" name="Rectangle 7"/>
          <p:cNvSpPr/>
          <p:nvPr/>
        </p:nvSpPr>
        <p:spPr>
          <a:xfrm>
            <a:off x="5884332" y="5477933"/>
            <a:ext cx="5456767" cy="60113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ZoneTexte 10"/>
          <p:cNvSpPr txBox="1"/>
          <p:nvPr/>
        </p:nvSpPr>
        <p:spPr>
          <a:xfrm>
            <a:off x="5884331" y="1379604"/>
            <a:ext cx="5597188" cy="1200329"/>
          </a:xfrm>
          <a:prstGeom prst="rect">
            <a:avLst/>
          </a:prstGeom>
          <a:noFill/>
        </p:spPr>
        <p:txBody>
          <a:bodyPr wrap="square" rtlCol="0">
            <a:spAutoFit/>
          </a:bodyPr>
          <a:lstStyle/>
          <a:p>
            <a:r>
              <a:rPr lang="fr-CH" dirty="0" smtClean="0"/>
              <a:t>La Confédération exige que tous les émetteurs radio FM du pays passent au format numérique DAB+, qui est plus de </a:t>
            </a:r>
            <a:r>
              <a:rPr lang="fr-CH" b="1" dirty="0" smtClean="0"/>
              <a:t>trente fois plus nocif biologiquement</a:t>
            </a:r>
            <a:r>
              <a:rPr lang="fr-CH" dirty="0" smtClean="0"/>
              <a:t> que la FM. Les puissance des émetteurs DAB+ sont de plus augmentées!</a:t>
            </a:r>
            <a:endParaRPr lang="fr-CH" dirty="0"/>
          </a:p>
        </p:txBody>
      </p:sp>
      <p:sp>
        <p:nvSpPr>
          <p:cNvPr id="12" name="ZoneTexte 11"/>
          <p:cNvSpPr txBox="1"/>
          <p:nvPr/>
        </p:nvSpPr>
        <p:spPr>
          <a:xfrm>
            <a:off x="905034" y="1331027"/>
            <a:ext cx="2599267" cy="461665"/>
          </a:xfrm>
          <a:prstGeom prst="rect">
            <a:avLst/>
          </a:prstGeom>
          <a:noFill/>
        </p:spPr>
        <p:txBody>
          <a:bodyPr wrap="square" rtlCol="0">
            <a:spAutoFit/>
          </a:bodyPr>
          <a:lstStyle/>
          <a:p>
            <a:r>
              <a:rPr lang="fr-CH" sz="2400" dirty="0" smtClean="0"/>
              <a:t>map.geo.admin.ch</a:t>
            </a:r>
            <a:endParaRPr lang="fr-CH" sz="2400" dirty="0"/>
          </a:p>
        </p:txBody>
      </p:sp>
      <p:pic>
        <p:nvPicPr>
          <p:cNvPr id="1028" name="Picture 4" descr="Digitalradio Test September 2018 - mehr als 90 DAB+ Radios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068" y="87777"/>
            <a:ext cx="1820332" cy="1820332"/>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vers le bas 12"/>
          <p:cNvSpPr/>
          <p:nvPr/>
        </p:nvSpPr>
        <p:spPr>
          <a:xfrm>
            <a:off x="8683379" y="3653677"/>
            <a:ext cx="474133" cy="182425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ZoneTexte 13"/>
          <p:cNvSpPr txBox="1"/>
          <p:nvPr/>
        </p:nvSpPr>
        <p:spPr>
          <a:xfrm rot="16200000">
            <a:off x="9009229" y="4550112"/>
            <a:ext cx="2441241" cy="461665"/>
          </a:xfrm>
          <a:prstGeom prst="rect">
            <a:avLst/>
          </a:prstGeom>
          <a:solidFill>
            <a:schemeClr val="bg1"/>
          </a:solidFill>
        </p:spPr>
        <p:txBody>
          <a:bodyPr wrap="square" rtlCol="0">
            <a:spAutoFit/>
          </a:bodyPr>
          <a:lstStyle/>
          <a:p>
            <a:r>
              <a:rPr lang="fr-CH" sz="2400" dirty="0" smtClean="0">
                <a:solidFill>
                  <a:srgbClr val="FF0000"/>
                </a:solidFill>
              </a:rPr>
              <a:t>TOLÉRANCE ÷ 30!</a:t>
            </a:r>
            <a:endParaRPr lang="fr-CH" sz="2400" dirty="0">
              <a:solidFill>
                <a:srgbClr val="FF0000"/>
              </a:solidFill>
            </a:endParaRPr>
          </a:p>
        </p:txBody>
      </p:sp>
      <p:sp>
        <p:nvSpPr>
          <p:cNvPr id="9" name="Rectangle 8"/>
          <p:cNvSpPr/>
          <p:nvPr/>
        </p:nvSpPr>
        <p:spPr>
          <a:xfrm>
            <a:off x="5884331" y="3451754"/>
            <a:ext cx="5456767" cy="2058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905033" y="1761402"/>
            <a:ext cx="1597409" cy="1090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ZoneTexte 18"/>
          <p:cNvSpPr txBox="1"/>
          <p:nvPr/>
        </p:nvSpPr>
        <p:spPr>
          <a:xfrm>
            <a:off x="907467" y="1678418"/>
            <a:ext cx="1585247" cy="1200329"/>
          </a:xfrm>
          <a:prstGeom prst="rect">
            <a:avLst/>
          </a:prstGeom>
          <a:noFill/>
        </p:spPr>
        <p:txBody>
          <a:bodyPr wrap="square" rtlCol="0">
            <a:spAutoFit/>
          </a:bodyPr>
          <a:lstStyle/>
          <a:p>
            <a:r>
              <a:rPr lang="fr-CH" sz="2400" dirty="0" smtClean="0"/>
              <a:t>moyenne :</a:t>
            </a:r>
            <a:br>
              <a:rPr lang="fr-CH" sz="2400" dirty="0" smtClean="0"/>
            </a:br>
            <a:r>
              <a:rPr lang="fr-CH" sz="2400" dirty="0" smtClean="0"/>
              <a:t>3000W par </a:t>
            </a:r>
            <a:r>
              <a:rPr lang="fr-CH" sz="2400" dirty="0" smtClean="0">
                <a:hlinkClick r:id="rId5"/>
              </a:rPr>
              <a:t>émetteur</a:t>
            </a:r>
            <a:endParaRPr lang="fr-CH" sz="2400" dirty="0" smtClean="0"/>
          </a:p>
        </p:txBody>
      </p:sp>
      <p:sp>
        <p:nvSpPr>
          <p:cNvPr id="16" name="ZoneTexte 15"/>
          <p:cNvSpPr txBox="1"/>
          <p:nvPr/>
        </p:nvSpPr>
        <p:spPr>
          <a:xfrm rot="16200000">
            <a:off x="10487384" y="4173640"/>
            <a:ext cx="1535116" cy="307777"/>
          </a:xfrm>
          <a:prstGeom prst="rect">
            <a:avLst/>
          </a:prstGeom>
          <a:noFill/>
        </p:spPr>
        <p:txBody>
          <a:bodyPr wrap="square" rtlCol="0">
            <a:spAutoFit/>
          </a:bodyPr>
          <a:lstStyle/>
          <a:p>
            <a:r>
              <a:rPr lang="fr-CH" sz="1400" dirty="0" smtClean="0"/>
              <a:t>[ EUROPAEM ]</a:t>
            </a:r>
            <a:endParaRPr lang="fr-CH" sz="1400" dirty="0"/>
          </a:p>
        </p:txBody>
      </p:sp>
      <p:sp>
        <p:nvSpPr>
          <p:cNvPr id="10" name="Rectangle 9"/>
          <p:cNvSpPr/>
          <p:nvPr/>
        </p:nvSpPr>
        <p:spPr>
          <a:xfrm>
            <a:off x="912776" y="5596467"/>
            <a:ext cx="2513701" cy="694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ZoneTexte 2"/>
          <p:cNvSpPr txBox="1"/>
          <p:nvPr/>
        </p:nvSpPr>
        <p:spPr>
          <a:xfrm>
            <a:off x="895305" y="5618277"/>
            <a:ext cx="2870200" cy="646331"/>
          </a:xfrm>
          <a:prstGeom prst="rect">
            <a:avLst/>
          </a:prstGeom>
          <a:noFill/>
        </p:spPr>
        <p:txBody>
          <a:bodyPr wrap="square" rtlCol="0">
            <a:spAutoFit/>
          </a:bodyPr>
          <a:lstStyle/>
          <a:p>
            <a:r>
              <a:rPr lang="fr-CH" dirty="0" smtClean="0"/>
              <a:t>puissance max : 40kW fréquences: 180..230MHz</a:t>
            </a:r>
            <a:endParaRPr lang="fr-CH" dirty="0"/>
          </a:p>
        </p:txBody>
      </p:sp>
    </p:spTree>
    <p:extLst>
      <p:ext uri="{BB962C8B-B14F-4D97-AF65-F5344CB8AC3E}">
        <p14:creationId xmlns:p14="http://schemas.microsoft.com/office/powerpoint/2010/main" val="164897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p:cTn id="11" dur="500" fill="hold"/>
                                        <p:tgtEl>
                                          <p:spTgt spid="1028"/>
                                        </p:tgtEl>
                                        <p:attrNameLst>
                                          <p:attrName>ppt_w</p:attrName>
                                        </p:attrNameLst>
                                      </p:cBhvr>
                                      <p:tavLst>
                                        <p:tav tm="0">
                                          <p:val>
                                            <p:fltVal val="0"/>
                                          </p:val>
                                        </p:tav>
                                        <p:tav tm="100000">
                                          <p:val>
                                            <p:strVal val="#ppt_w"/>
                                          </p:val>
                                        </p:tav>
                                      </p:tavLst>
                                    </p:anim>
                                    <p:anim calcmode="lin" valueType="num">
                                      <p:cBhvr>
                                        <p:cTn id="12" dur="500" fill="hold"/>
                                        <p:tgtEl>
                                          <p:spTgt spid="1028"/>
                                        </p:tgtEl>
                                        <p:attrNameLst>
                                          <p:attrName>ppt_h</p:attrName>
                                        </p:attrNameLst>
                                      </p:cBhvr>
                                      <p:tavLst>
                                        <p:tav tm="0">
                                          <p:val>
                                            <p:fltVal val="0"/>
                                          </p:val>
                                        </p:tav>
                                        <p:tav tm="100000">
                                          <p:val>
                                            <p:strVal val="#ppt_h"/>
                                          </p:val>
                                        </p:tav>
                                      </p:tavLst>
                                    </p:anim>
                                    <p:animEffect transition="in" filter="fade">
                                      <p:cBhvr>
                                        <p:cTn id="13" dur="500"/>
                                        <p:tgtEl>
                                          <p:spTgt spid="1028"/>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1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par>
                          <p:cTn id="37" fill="hold">
                            <p:stCondLst>
                              <p:cond delay="2500"/>
                            </p:stCondLst>
                            <p:childTnLst>
                              <p:par>
                                <p:cTn id="38" presetID="21" presetClass="entr" presetSubtype="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2000"/>
                                        <p:tgtEl>
                                          <p:spTgt spid="8"/>
                                        </p:tgtEl>
                                      </p:cBhvr>
                                    </p:animEffect>
                                  </p:childTnLst>
                                </p:cTn>
                              </p:par>
                            </p:childTnLst>
                          </p:cTn>
                        </p:par>
                        <p:par>
                          <p:cTn id="41" fill="hold">
                            <p:stCondLst>
                              <p:cond delay="4500"/>
                            </p:stCondLst>
                            <p:childTnLst>
                              <p:par>
                                <p:cTn id="42" presetID="22" presetClass="entr" presetSubtype="4"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up)">
                                      <p:cBhvr>
                                        <p:cTn id="55" dur="1000"/>
                                        <p:tgtEl>
                                          <p:spTgt spid="19"/>
                                        </p:tgtEl>
                                      </p:cBhvr>
                                    </p:animEffect>
                                  </p:childTnLst>
                                </p:cTn>
                              </p:par>
                            </p:childTnLst>
                          </p:cTn>
                        </p:par>
                        <p:par>
                          <p:cTn id="56" fill="hold">
                            <p:stCondLst>
                              <p:cond delay="1500"/>
                            </p:stCondLst>
                            <p:childTnLst>
                              <p:par>
                                <p:cTn id="57" presetID="2" presetClass="entr" presetSubtype="4"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animBg="1"/>
      <p:bldP spid="14" grpId="0" animBg="1"/>
      <p:bldP spid="9" grpId="0" animBg="1"/>
      <p:bldP spid="15" grpId="0" animBg="1"/>
      <p:bldP spid="19"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1266" y="37001"/>
            <a:ext cx="10515600" cy="1325563"/>
          </a:xfrm>
        </p:spPr>
        <p:txBody>
          <a:bodyPr/>
          <a:lstStyle/>
          <a:p>
            <a:r>
              <a:rPr lang="fr-CH" dirty="0"/>
              <a:t>L'ÉLECTROSMOG... COMMENT LE RÉDUIRE ?</a:t>
            </a:r>
          </a:p>
        </p:txBody>
      </p:sp>
      <p:pic>
        <p:nvPicPr>
          <p:cNvPr id="6" name="Espace réservé du contenu 5"/>
          <p:cNvPicPr>
            <a:picLocks noGrp="1" noChangeAspect="1"/>
          </p:cNvPicPr>
          <p:nvPr>
            <p:ph idx="1"/>
          </p:nvPr>
        </p:nvPicPr>
        <p:blipFill>
          <a:blip r:embed="rId10"/>
          <a:stretch>
            <a:fillRect/>
          </a:stretch>
        </p:blipFill>
        <p:spPr>
          <a:xfrm>
            <a:off x="770995" y="3880804"/>
            <a:ext cx="2905125" cy="1171575"/>
          </a:xfrm>
          <a:prstGeom prst="rect">
            <a:avLst/>
          </a:prstGeom>
        </p:spPr>
      </p:pic>
      <p:pic>
        <p:nvPicPr>
          <p:cNvPr id="5" name="Image 4"/>
          <p:cNvPicPr>
            <a:picLocks noChangeAspect="1"/>
          </p:cNvPicPr>
          <p:nvPr/>
        </p:nvPicPr>
        <p:blipFill>
          <a:blip r:embed="rId11"/>
          <a:stretch>
            <a:fillRect/>
          </a:stretch>
        </p:blipFill>
        <p:spPr>
          <a:xfrm>
            <a:off x="6282265" y="1411266"/>
            <a:ext cx="2686050" cy="1562100"/>
          </a:xfrm>
          <a:prstGeom prst="rect">
            <a:avLst/>
          </a:prstGeom>
        </p:spPr>
      </p:pic>
      <p:pic>
        <p:nvPicPr>
          <p:cNvPr id="7" name="Image 6"/>
          <p:cNvPicPr>
            <a:picLocks noChangeAspect="1"/>
          </p:cNvPicPr>
          <p:nvPr/>
        </p:nvPicPr>
        <p:blipFill>
          <a:blip r:embed="rId12"/>
          <a:stretch>
            <a:fillRect/>
          </a:stretch>
        </p:blipFill>
        <p:spPr>
          <a:xfrm>
            <a:off x="4612216" y="3871278"/>
            <a:ext cx="2952750" cy="1190625"/>
          </a:xfrm>
          <a:prstGeom prst="rect">
            <a:avLst/>
          </a:prstGeom>
        </p:spPr>
      </p:pic>
      <p:pic>
        <p:nvPicPr>
          <p:cNvPr id="8" name="Image 7"/>
          <p:cNvPicPr>
            <a:picLocks noChangeAspect="1"/>
          </p:cNvPicPr>
          <p:nvPr/>
        </p:nvPicPr>
        <p:blipFill>
          <a:blip r:embed="rId13"/>
          <a:stretch>
            <a:fillRect/>
          </a:stretch>
        </p:blipFill>
        <p:spPr>
          <a:xfrm>
            <a:off x="8501062" y="3837941"/>
            <a:ext cx="3057525" cy="1257300"/>
          </a:xfrm>
          <a:prstGeom prst="rect">
            <a:avLst/>
          </a:prstGeom>
        </p:spPr>
      </p:pic>
      <p:sp>
        <p:nvSpPr>
          <p:cNvPr id="10" name="ZoneTexte 9"/>
          <p:cNvSpPr txBox="1"/>
          <p:nvPr/>
        </p:nvSpPr>
        <p:spPr>
          <a:xfrm>
            <a:off x="5931957" y="2984626"/>
            <a:ext cx="4097868" cy="461665"/>
          </a:xfrm>
          <a:prstGeom prst="rect">
            <a:avLst/>
          </a:prstGeom>
          <a:noFill/>
        </p:spPr>
        <p:txBody>
          <a:bodyPr wrap="square" rtlCol="0">
            <a:spAutoFit/>
          </a:bodyPr>
          <a:lstStyle/>
          <a:p>
            <a:r>
              <a:rPr lang="fr-CH" sz="2400" dirty="0"/>
              <a:t>2. IDENTIFIER LES EMISSIONS</a:t>
            </a:r>
          </a:p>
        </p:txBody>
      </p:sp>
      <p:sp>
        <p:nvSpPr>
          <p:cNvPr id="11" name="ZoneTexte 10"/>
          <p:cNvSpPr txBox="1"/>
          <p:nvPr/>
        </p:nvSpPr>
        <p:spPr>
          <a:xfrm>
            <a:off x="650345" y="5147099"/>
            <a:ext cx="4097868" cy="461665"/>
          </a:xfrm>
          <a:prstGeom prst="rect">
            <a:avLst/>
          </a:prstGeom>
          <a:noFill/>
        </p:spPr>
        <p:txBody>
          <a:bodyPr wrap="square" rtlCol="0">
            <a:spAutoFit/>
          </a:bodyPr>
          <a:lstStyle/>
          <a:p>
            <a:r>
              <a:rPr lang="fr-CH" sz="2400" dirty="0"/>
              <a:t>3A. RÉDUIRE L’INTENSITÉ</a:t>
            </a:r>
          </a:p>
        </p:txBody>
      </p:sp>
      <p:sp>
        <p:nvSpPr>
          <p:cNvPr id="12" name="ZoneTexte 11"/>
          <p:cNvSpPr txBox="1"/>
          <p:nvPr/>
        </p:nvSpPr>
        <p:spPr>
          <a:xfrm>
            <a:off x="4179357" y="5147098"/>
            <a:ext cx="4097868" cy="461665"/>
          </a:xfrm>
          <a:prstGeom prst="rect">
            <a:avLst/>
          </a:prstGeom>
          <a:noFill/>
        </p:spPr>
        <p:txBody>
          <a:bodyPr wrap="square" rtlCol="0">
            <a:spAutoFit/>
          </a:bodyPr>
          <a:lstStyle/>
          <a:p>
            <a:r>
              <a:rPr lang="fr-CH" sz="2400" dirty="0"/>
              <a:t>3B. AUGMENTER LA DISTANCE</a:t>
            </a:r>
          </a:p>
        </p:txBody>
      </p:sp>
      <p:sp>
        <p:nvSpPr>
          <p:cNvPr id="13" name="ZoneTexte 12"/>
          <p:cNvSpPr txBox="1"/>
          <p:nvPr/>
        </p:nvSpPr>
        <p:spPr>
          <a:xfrm>
            <a:off x="8397345" y="5147098"/>
            <a:ext cx="4097868" cy="461665"/>
          </a:xfrm>
          <a:prstGeom prst="rect">
            <a:avLst/>
          </a:prstGeom>
          <a:noFill/>
        </p:spPr>
        <p:txBody>
          <a:bodyPr wrap="square" rtlCol="0">
            <a:spAutoFit/>
          </a:bodyPr>
          <a:lstStyle/>
          <a:p>
            <a:r>
              <a:rPr lang="fr-CH" sz="2400" dirty="0"/>
              <a:t>3C. RÉDUIRE LE TEMPS</a:t>
            </a:r>
          </a:p>
        </p:txBody>
      </p:sp>
      <p:pic>
        <p:nvPicPr>
          <p:cNvPr id="4" name="Image 3"/>
          <p:cNvPicPr>
            <a:picLocks noChangeAspect="1"/>
          </p:cNvPicPr>
          <p:nvPr/>
        </p:nvPicPr>
        <p:blipFill>
          <a:blip r:embed="rId14"/>
          <a:stretch>
            <a:fillRect/>
          </a:stretch>
        </p:blipFill>
        <p:spPr>
          <a:xfrm>
            <a:off x="2273906" y="1484439"/>
            <a:ext cx="2971800" cy="1438275"/>
          </a:xfrm>
          <a:prstGeom prst="rect">
            <a:avLst/>
          </a:prstGeom>
        </p:spPr>
      </p:pic>
      <p:sp>
        <p:nvSpPr>
          <p:cNvPr id="9" name="ZoneTexte 8"/>
          <p:cNvSpPr txBox="1"/>
          <p:nvPr/>
        </p:nvSpPr>
        <p:spPr>
          <a:xfrm>
            <a:off x="1622424" y="2984627"/>
            <a:ext cx="4097868" cy="461665"/>
          </a:xfrm>
          <a:prstGeom prst="rect">
            <a:avLst/>
          </a:prstGeom>
          <a:noFill/>
        </p:spPr>
        <p:txBody>
          <a:bodyPr wrap="square" rtlCol="0">
            <a:spAutoFit/>
          </a:bodyPr>
          <a:lstStyle/>
          <a:p>
            <a:r>
              <a:rPr lang="fr-CH" sz="2400" dirty="0"/>
              <a:t>1. QUANTIFIER LES EMISSIONS</a:t>
            </a:r>
          </a:p>
        </p:txBody>
      </p:sp>
      <p:sp>
        <p:nvSpPr>
          <p:cNvPr id="16" name="Rectangle 15"/>
          <p:cNvSpPr/>
          <p:nvPr/>
        </p:nvSpPr>
        <p:spPr>
          <a:xfrm>
            <a:off x="2395728" y="1225404"/>
            <a:ext cx="1691640" cy="174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5" name="Imag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56862" y="1389719"/>
            <a:ext cx="769371" cy="1450264"/>
          </a:xfrm>
          <a:prstGeom prst="rect">
            <a:avLst/>
          </a:prstGeom>
        </p:spPr>
      </p:pic>
      <p:pic>
        <p:nvPicPr>
          <p:cNvPr id="17" name="gs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089679" y="5915764"/>
            <a:ext cx="609600" cy="609600"/>
          </a:xfrm>
          <a:prstGeom prst="rect">
            <a:avLst/>
          </a:prstGeom>
        </p:spPr>
      </p:pic>
      <p:sp>
        <p:nvSpPr>
          <p:cNvPr id="18" name="ZoneTexte 17"/>
          <p:cNvSpPr txBox="1"/>
          <p:nvPr/>
        </p:nvSpPr>
        <p:spPr>
          <a:xfrm>
            <a:off x="983721" y="6008466"/>
            <a:ext cx="1105958" cy="369332"/>
          </a:xfrm>
          <a:prstGeom prst="rect">
            <a:avLst/>
          </a:prstGeom>
          <a:noFill/>
        </p:spPr>
        <p:txBody>
          <a:bodyPr wrap="square" rtlCol="0">
            <a:spAutoFit/>
          </a:bodyPr>
          <a:lstStyle/>
          <a:p>
            <a:r>
              <a:rPr lang="fr-CH" dirty="0"/>
              <a:t>GSM (2G)</a:t>
            </a:r>
          </a:p>
        </p:txBody>
      </p:sp>
      <p:pic>
        <p:nvPicPr>
          <p:cNvPr id="19" name="3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874344" y="5915764"/>
            <a:ext cx="609600" cy="609600"/>
          </a:xfrm>
          <a:prstGeom prst="rect">
            <a:avLst/>
          </a:prstGeom>
        </p:spPr>
      </p:pic>
      <p:sp>
        <p:nvSpPr>
          <p:cNvPr id="20" name="ZoneTexte 19"/>
          <p:cNvSpPr txBox="1"/>
          <p:nvPr/>
        </p:nvSpPr>
        <p:spPr>
          <a:xfrm>
            <a:off x="3670832" y="6019406"/>
            <a:ext cx="1311804" cy="369332"/>
          </a:xfrm>
          <a:prstGeom prst="rect">
            <a:avLst/>
          </a:prstGeom>
          <a:noFill/>
        </p:spPr>
        <p:txBody>
          <a:bodyPr wrap="square" rtlCol="0">
            <a:spAutoFit/>
          </a:bodyPr>
          <a:lstStyle/>
          <a:p>
            <a:r>
              <a:rPr lang="fr-CH" dirty="0"/>
              <a:t>UMTS (3G)</a:t>
            </a:r>
          </a:p>
        </p:txBody>
      </p:sp>
      <p:pic>
        <p:nvPicPr>
          <p:cNvPr id="21" name="d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7695585" y="5915764"/>
            <a:ext cx="609600" cy="609600"/>
          </a:xfrm>
          <a:prstGeom prst="rect">
            <a:avLst/>
          </a:prstGeom>
        </p:spPr>
      </p:pic>
      <p:sp>
        <p:nvSpPr>
          <p:cNvPr id="22" name="ZoneTexte 21"/>
          <p:cNvSpPr txBox="1"/>
          <p:nvPr/>
        </p:nvSpPr>
        <p:spPr>
          <a:xfrm>
            <a:off x="6603121" y="6017610"/>
            <a:ext cx="1311804" cy="369332"/>
          </a:xfrm>
          <a:prstGeom prst="rect">
            <a:avLst/>
          </a:prstGeom>
          <a:noFill/>
        </p:spPr>
        <p:txBody>
          <a:bodyPr wrap="square" rtlCol="0">
            <a:spAutoFit/>
          </a:bodyPr>
          <a:lstStyle/>
          <a:p>
            <a:r>
              <a:rPr lang="fr-CH" dirty="0"/>
              <a:t>TÉL. DECT</a:t>
            </a:r>
          </a:p>
        </p:txBody>
      </p:sp>
      <p:pic>
        <p:nvPicPr>
          <p:cNvPr id="23" name="wif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107877" y="5915764"/>
            <a:ext cx="609600" cy="609600"/>
          </a:xfrm>
          <a:prstGeom prst="rect">
            <a:avLst/>
          </a:prstGeom>
        </p:spPr>
      </p:pic>
      <p:sp>
        <p:nvSpPr>
          <p:cNvPr id="24" name="ZoneTexte 23"/>
          <p:cNvSpPr txBox="1"/>
          <p:nvPr/>
        </p:nvSpPr>
        <p:spPr>
          <a:xfrm>
            <a:off x="9504373" y="6008466"/>
            <a:ext cx="676803" cy="369332"/>
          </a:xfrm>
          <a:prstGeom prst="rect">
            <a:avLst/>
          </a:prstGeom>
          <a:noFill/>
        </p:spPr>
        <p:txBody>
          <a:bodyPr wrap="square" rtlCol="0">
            <a:spAutoFit/>
          </a:bodyPr>
          <a:lstStyle/>
          <a:p>
            <a:r>
              <a:rPr lang="fr-CH" dirty="0" err="1"/>
              <a:t>WiFi</a:t>
            </a:r>
            <a:endParaRPr lang="fr-CH" dirty="0"/>
          </a:p>
        </p:txBody>
      </p:sp>
    </p:spTree>
    <p:extLst>
      <p:ext uri="{BB962C8B-B14F-4D97-AF65-F5344CB8AC3E}">
        <p14:creationId xmlns:p14="http://schemas.microsoft.com/office/powerpoint/2010/main" val="56644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873" fill="hold"/>
                                        <p:tgtEl>
                                          <p:spTgt spid="17"/>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7"/>
                </p:tgtEl>
              </p:cMediaNode>
            </p:audio>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3176" fill="hold"/>
                                        <p:tgtEl>
                                          <p:spTgt spid="19"/>
                                        </p:tgtEl>
                                      </p:cBhvr>
                                    </p:cmd>
                                  </p:childTnLst>
                                </p:cTn>
                              </p:par>
                            </p:childTnLst>
                          </p:cTn>
                        </p:par>
                      </p:childTnLst>
                    </p:cTn>
                  </p:par>
                </p:childTnLst>
              </p:cTn>
              <p:nextCondLst>
                <p:cond evt="onClick" delay="0">
                  <p:tgtEl>
                    <p:spTgt spid="19"/>
                  </p:tgtEl>
                </p:cond>
              </p:nextCondLst>
            </p:seq>
            <p:audio>
              <p:cMediaNode vol="80000">
                <p:cTn id="79" fill="hold" display="0">
                  <p:stCondLst>
                    <p:cond delay="indefinite"/>
                  </p:stCondLst>
                  <p:endCondLst>
                    <p:cond evt="onStopAudio" delay="0">
                      <p:tgtEl>
                        <p:sldTgt/>
                      </p:tgtEl>
                    </p:cond>
                  </p:endCondLst>
                </p:cTn>
                <p:tgtEl>
                  <p:spTgt spid="19"/>
                </p:tgtEl>
              </p:cMediaNode>
            </p:audio>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7157" fill="hold"/>
                                        <p:tgtEl>
                                          <p:spTgt spid="21"/>
                                        </p:tgtEl>
                                      </p:cBhvr>
                                    </p:cmd>
                                  </p:childTnLst>
                                </p:cTn>
                              </p:par>
                            </p:childTnLst>
                          </p:cTn>
                        </p:par>
                      </p:childTnLst>
                    </p:cTn>
                  </p:par>
                </p:childTnLst>
              </p:cTn>
              <p:nextCondLst>
                <p:cond evt="onClick" delay="0">
                  <p:tgtEl>
                    <p:spTgt spid="21"/>
                  </p:tgtEl>
                </p:cond>
              </p:nextCondLst>
            </p:seq>
            <p:audio>
              <p:cMediaNode vol="80000">
                <p:cTn id="85" fill="hold" display="0">
                  <p:stCondLst>
                    <p:cond delay="indefinite"/>
                  </p:stCondLst>
                  <p:endCondLst>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6672" fill="hold"/>
                                        <p:tgtEl>
                                          <p:spTgt spid="23"/>
                                        </p:tgtEl>
                                      </p:cBhvr>
                                    </p:cmd>
                                  </p:childTnLst>
                                </p:cTn>
                              </p:par>
                            </p:childTnLst>
                          </p:cTn>
                        </p:par>
                      </p:childTnLst>
                    </p:cTn>
                  </p:par>
                </p:childTnLst>
              </p:cTn>
              <p:nextCondLst>
                <p:cond evt="onClick" delay="0">
                  <p:tgtEl>
                    <p:spTgt spid="23"/>
                  </p:tgtEl>
                </p:cond>
              </p:nextCondLst>
            </p:seq>
            <p:audio>
              <p:cMediaNode vol="80000">
                <p:cTn id="91" fill="hold" display="0">
                  <p:stCondLst>
                    <p:cond delay="indefinite"/>
                  </p:stCondLst>
                  <p:endCondLst>
                    <p:cond evt="onStopAudio" delay="0">
                      <p:tgtEl>
                        <p:sldTgt/>
                      </p:tgtEl>
                    </p:cond>
                  </p:endCondLst>
                </p:cTn>
                <p:tgtEl>
                  <p:spTgt spid="23"/>
                </p:tgtEl>
              </p:cMediaNode>
            </p:audio>
          </p:childTnLst>
        </p:cTn>
      </p:par>
    </p:tnLst>
    <p:bldLst>
      <p:bldP spid="10" grpId="0"/>
      <p:bldP spid="11" grpId="0"/>
      <p:bldP spid="12" grpId="0"/>
      <p:bldP spid="13"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mfields-solutions.com/wp-content/uploads/AC2-full-v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53" y="567265"/>
            <a:ext cx="1990372" cy="3412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biologa-gmbh.com/WebRoot/Store25/Shops/81804853/5887/2F8A/A010/4530/6DC4/C0A8/2BBC/A92E/ESI24_07.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622" y="269966"/>
            <a:ext cx="5944566" cy="5944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mfields-solutions.com/wp-content/uploads/PocketPF5-u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325" y="2921000"/>
            <a:ext cx="1921227" cy="32935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4057" y="1808577"/>
            <a:ext cx="2472689" cy="4615686"/>
          </a:xfrm>
          <a:prstGeom prst="rect">
            <a:avLst/>
          </a:prstGeom>
        </p:spPr>
      </p:pic>
      <p:sp>
        <p:nvSpPr>
          <p:cNvPr id="5" name="ZoneTexte 4"/>
          <p:cNvSpPr txBox="1"/>
          <p:nvPr/>
        </p:nvSpPr>
        <p:spPr>
          <a:xfrm>
            <a:off x="2701842" y="140664"/>
            <a:ext cx="7500426" cy="523220"/>
          </a:xfrm>
          <a:prstGeom prst="rect">
            <a:avLst/>
          </a:prstGeom>
          <a:noFill/>
        </p:spPr>
        <p:txBody>
          <a:bodyPr wrap="square" rtlCol="0">
            <a:spAutoFit/>
          </a:bodyPr>
          <a:lstStyle/>
          <a:p>
            <a:pPr algn="ctr"/>
            <a:r>
              <a:rPr lang="fr-CH" sz="2800" dirty="0" smtClean="0"/>
              <a:t>APPAREILS DE MESURE DE L’ÉLECTROSMOG</a:t>
            </a:r>
            <a:endParaRPr lang="fr-CH" sz="2800" dirty="0"/>
          </a:p>
        </p:txBody>
      </p:sp>
      <p:sp>
        <p:nvSpPr>
          <p:cNvPr id="7" name="ZoneTexte 6"/>
          <p:cNvSpPr txBox="1"/>
          <p:nvPr/>
        </p:nvSpPr>
        <p:spPr>
          <a:xfrm>
            <a:off x="10363200" y="1152059"/>
            <a:ext cx="1358537" cy="461665"/>
          </a:xfrm>
          <a:prstGeom prst="rect">
            <a:avLst/>
          </a:prstGeom>
          <a:noFill/>
        </p:spPr>
        <p:txBody>
          <a:bodyPr wrap="square" rtlCol="0">
            <a:spAutoFit/>
          </a:bodyPr>
          <a:lstStyle/>
          <a:p>
            <a:pPr algn="ctr"/>
            <a:r>
              <a:rPr lang="fr-CH" sz="2400" dirty="0" smtClean="0"/>
              <a:t>ESI-24</a:t>
            </a:r>
            <a:endParaRPr lang="fr-CH" sz="2400" dirty="0"/>
          </a:p>
        </p:txBody>
      </p:sp>
      <p:sp>
        <p:nvSpPr>
          <p:cNvPr id="12" name="ZoneTexte 11"/>
          <p:cNvSpPr txBox="1"/>
          <p:nvPr/>
        </p:nvSpPr>
        <p:spPr>
          <a:xfrm>
            <a:off x="5486868" y="1510500"/>
            <a:ext cx="2707065" cy="461665"/>
          </a:xfrm>
          <a:prstGeom prst="rect">
            <a:avLst/>
          </a:prstGeom>
          <a:noFill/>
        </p:spPr>
        <p:txBody>
          <a:bodyPr wrap="square" rtlCol="0">
            <a:spAutoFit/>
          </a:bodyPr>
          <a:lstStyle/>
          <a:p>
            <a:pPr algn="ctr"/>
            <a:r>
              <a:rPr lang="fr-CH" sz="2400" dirty="0" smtClean="0"/>
              <a:t>CORNET ED88T+</a:t>
            </a:r>
            <a:endParaRPr lang="fr-CH" sz="2400" dirty="0"/>
          </a:p>
        </p:txBody>
      </p:sp>
      <p:sp>
        <p:nvSpPr>
          <p:cNvPr id="13" name="ZoneTexte 12"/>
          <p:cNvSpPr txBox="1"/>
          <p:nvPr/>
        </p:nvSpPr>
        <p:spPr>
          <a:xfrm>
            <a:off x="2847899" y="2090003"/>
            <a:ext cx="2707065" cy="830997"/>
          </a:xfrm>
          <a:prstGeom prst="rect">
            <a:avLst/>
          </a:prstGeom>
          <a:noFill/>
        </p:spPr>
        <p:txBody>
          <a:bodyPr wrap="square" rtlCol="0">
            <a:spAutoFit/>
          </a:bodyPr>
          <a:lstStyle/>
          <a:p>
            <a:pPr algn="ctr"/>
            <a:r>
              <a:rPr lang="fr-CH" sz="2400" dirty="0" err="1" smtClean="0"/>
              <a:t>EMFields</a:t>
            </a:r>
            <a:r>
              <a:rPr lang="fr-CH" sz="2400" dirty="0" smtClean="0"/>
              <a:t> EMF Detector</a:t>
            </a:r>
            <a:endParaRPr lang="fr-CH" sz="2400" dirty="0"/>
          </a:p>
        </p:txBody>
      </p:sp>
      <p:sp>
        <p:nvSpPr>
          <p:cNvPr id="14" name="ZoneTexte 13"/>
          <p:cNvSpPr txBox="1"/>
          <p:nvPr/>
        </p:nvSpPr>
        <p:spPr>
          <a:xfrm>
            <a:off x="2388668" y="813968"/>
            <a:ext cx="3451094" cy="461665"/>
          </a:xfrm>
          <a:prstGeom prst="rect">
            <a:avLst/>
          </a:prstGeom>
          <a:noFill/>
        </p:spPr>
        <p:txBody>
          <a:bodyPr wrap="square" rtlCol="0">
            <a:spAutoFit/>
          </a:bodyPr>
          <a:lstStyle/>
          <a:p>
            <a:pPr algn="ctr"/>
            <a:r>
              <a:rPr lang="fr-CH" sz="2400" dirty="0" err="1" smtClean="0"/>
              <a:t>EMFields</a:t>
            </a:r>
            <a:r>
              <a:rPr lang="fr-CH" sz="2400" dirty="0"/>
              <a:t> </a:t>
            </a:r>
            <a:r>
              <a:rPr lang="fr-CH" sz="2400" dirty="0" err="1" smtClean="0"/>
              <a:t>Acousticom</a:t>
            </a:r>
            <a:r>
              <a:rPr lang="fr-CH" sz="2400" dirty="0" smtClean="0"/>
              <a:t> 2</a:t>
            </a:r>
            <a:endParaRPr lang="fr-CH" sz="2400" dirty="0"/>
          </a:p>
        </p:txBody>
      </p:sp>
      <p:grpSp>
        <p:nvGrpSpPr>
          <p:cNvPr id="23" name="Groupe 22"/>
          <p:cNvGrpSpPr/>
          <p:nvPr/>
        </p:nvGrpSpPr>
        <p:grpSpPr>
          <a:xfrm>
            <a:off x="639063" y="4655200"/>
            <a:ext cx="505838" cy="446400"/>
            <a:chOff x="639063" y="4655200"/>
            <a:chExt cx="505838" cy="446400"/>
          </a:xfrm>
        </p:grpSpPr>
        <p:sp>
          <p:nvSpPr>
            <p:cNvPr id="8" name="Ellipse 7"/>
            <p:cNvSpPr/>
            <p:nvPr/>
          </p:nvSpPr>
          <p:spPr>
            <a:xfrm>
              <a:off x="660753" y="4655200"/>
              <a:ext cx="445236" cy="446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ZoneTexte 8"/>
            <p:cNvSpPr txBox="1"/>
            <p:nvPr/>
          </p:nvSpPr>
          <p:spPr>
            <a:xfrm>
              <a:off x="639063" y="4703084"/>
              <a:ext cx="505838" cy="369332"/>
            </a:xfrm>
            <a:prstGeom prst="rect">
              <a:avLst/>
            </a:prstGeom>
            <a:noFill/>
          </p:spPr>
          <p:txBody>
            <a:bodyPr wrap="square" rtlCol="0">
              <a:spAutoFit/>
            </a:bodyPr>
            <a:lstStyle/>
            <a:p>
              <a:pPr algn="ctr"/>
              <a:r>
                <a:rPr lang="fr-CH" dirty="0"/>
                <a:t>B</a:t>
              </a:r>
              <a:r>
                <a:rPr lang="fr-CH" dirty="0" smtClean="0"/>
                <a:t>F</a:t>
              </a:r>
            </a:p>
          </p:txBody>
        </p:sp>
      </p:grpSp>
      <p:grpSp>
        <p:nvGrpSpPr>
          <p:cNvPr id="41" name="Groupe 40"/>
          <p:cNvGrpSpPr/>
          <p:nvPr/>
        </p:nvGrpSpPr>
        <p:grpSpPr>
          <a:xfrm>
            <a:off x="540864" y="4107980"/>
            <a:ext cx="702236" cy="446400"/>
            <a:chOff x="540864" y="4107980"/>
            <a:chExt cx="702236" cy="446400"/>
          </a:xfrm>
        </p:grpSpPr>
        <p:sp>
          <p:nvSpPr>
            <p:cNvPr id="20" name="Ellipse 19"/>
            <p:cNvSpPr/>
            <p:nvPr/>
          </p:nvSpPr>
          <p:spPr>
            <a:xfrm>
              <a:off x="660753" y="4107980"/>
              <a:ext cx="445236" cy="44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ZoneTexte 16"/>
            <p:cNvSpPr txBox="1"/>
            <p:nvPr/>
          </p:nvSpPr>
          <p:spPr>
            <a:xfrm>
              <a:off x="540864" y="4146514"/>
              <a:ext cx="702236" cy="369332"/>
            </a:xfrm>
            <a:prstGeom prst="rect">
              <a:avLst/>
            </a:prstGeom>
            <a:noFill/>
          </p:spPr>
          <p:txBody>
            <a:bodyPr wrap="square" rtlCol="0">
              <a:spAutoFit/>
            </a:bodyPr>
            <a:lstStyle/>
            <a:p>
              <a:pPr algn="ctr"/>
              <a:r>
                <a:rPr lang="fr-CH" dirty="0" smtClean="0"/>
                <a:t>SND</a:t>
              </a:r>
            </a:p>
          </p:txBody>
        </p:sp>
      </p:grpSp>
      <p:grpSp>
        <p:nvGrpSpPr>
          <p:cNvPr id="42" name="Groupe 41"/>
          <p:cNvGrpSpPr/>
          <p:nvPr/>
        </p:nvGrpSpPr>
        <p:grpSpPr>
          <a:xfrm>
            <a:off x="639063" y="5202420"/>
            <a:ext cx="505838" cy="446400"/>
            <a:chOff x="639063" y="5202420"/>
            <a:chExt cx="505838" cy="446400"/>
          </a:xfrm>
        </p:grpSpPr>
        <p:sp>
          <p:nvSpPr>
            <p:cNvPr id="18" name="Ellipse 17"/>
            <p:cNvSpPr/>
            <p:nvPr/>
          </p:nvSpPr>
          <p:spPr>
            <a:xfrm>
              <a:off x="662648" y="5202420"/>
              <a:ext cx="445236" cy="446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ZoneTexte 20"/>
            <p:cNvSpPr txBox="1"/>
            <p:nvPr/>
          </p:nvSpPr>
          <p:spPr>
            <a:xfrm>
              <a:off x="639063" y="5250682"/>
              <a:ext cx="505838" cy="369332"/>
            </a:xfrm>
            <a:prstGeom prst="rect">
              <a:avLst/>
            </a:prstGeom>
            <a:noFill/>
          </p:spPr>
          <p:txBody>
            <a:bodyPr wrap="square" rtlCol="0">
              <a:spAutoFit/>
            </a:bodyPr>
            <a:lstStyle/>
            <a:p>
              <a:pPr algn="ctr"/>
              <a:r>
                <a:rPr lang="fr-CH" dirty="0" smtClean="0"/>
                <a:t>HF</a:t>
              </a:r>
            </a:p>
          </p:txBody>
        </p:sp>
      </p:grpSp>
      <p:grpSp>
        <p:nvGrpSpPr>
          <p:cNvPr id="37" name="Groupe 36"/>
          <p:cNvGrpSpPr/>
          <p:nvPr/>
        </p:nvGrpSpPr>
        <p:grpSpPr>
          <a:xfrm>
            <a:off x="640230" y="5759368"/>
            <a:ext cx="505838" cy="446400"/>
            <a:chOff x="640230" y="5759368"/>
            <a:chExt cx="505838" cy="446400"/>
          </a:xfrm>
        </p:grpSpPr>
        <p:sp>
          <p:nvSpPr>
            <p:cNvPr id="19" name="Ellipse 18"/>
            <p:cNvSpPr/>
            <p:nvPr/>
          </p:nvSpPr>
          <p:spPr>
            <a:xfrm>
              <a:off x="659636" y="5759368"/>
              <a:ext cx="445236" cy="446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ZoneTexte 21"/>
            <p:cNvSpPr txBox="1"/>
            <p:nvPr/>
          </p:nvSpPr>
          <p:spPr>
            <a:xfrm>
              <a:off x="640230" y="5798495"/>
              <a:ext cx="505838" cy="369332"/>
            </a:xfrm>
            <a:prstGeom prst="rect">
              <a:avLst/>
            </a:prstGeom>
            <a:noFill/>
          </p:spPr>
          <p:txBody>
            <a:bodyPr wrap="square" rtlCol="0">
              <a:spAutoFit/>
            </a:bodyPr>
            <a:lstStyle/>
            <a:p>
              <a:pPr algn="ctr"/>
              <a:r>
                <a:rPr lang="fr-CH" dirty="0" smtClean="0"/>
                <a:t>AL</a:t>
              </a:r>
            </a:p>
          </p:txBody>
        </p:sp>
      </p:grpSp>
      <p:sp>
        <p:nvSpPr>
          <p:cNvPr id="10" name="Ellipse 9"/>
          <p:cNvSpPr/>
          <p:nvPr/>
        </p:nvSpPr>
        <p:spPr>
          <a:xfrm>
            <a:off x="2701842" y="1332679"/>
            <a:ext cx="206747" cy="1972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Ellipse 23"/>
          <p:cNvSpPr/>
          <p:nvPr/>
        </p:nvSpPr>
        <p:spPr>
          <a:xfrm>
            <a:off x="3011943" y="1332679"/>
            <a:ext cx="206747" cy="1972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Ellipse 24"/>
          <p:cNvSpPr/>
          <p:nvPr/>
        </p:nvSpPr>
        <p:spPr>
          <a:xfrm>
            <a:off x="2905254" y="2601901"/>
            <a:ext cx="206747" cy="197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6" name="Ellipse 25"/>
          <p:cNvSpPr/>
          <p:nvPr/>
        </p:nvSpPr>
        <p:spPr>
          <a:xfrm>
            <a:off x="3336406" y="2601901"/>
            <a:ext cx="206747" cy="1972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7" name="Ellipse 26"/>
          <p:cNvSpPr/>
          <p:nvPr/>
        </p:nvSpPr>
        <p:spPr>
          <a:xfrm>
            <a:off x="4525605" y="1642699"/>
            <a:ext cx="206747" cy="1972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8" name="Ellipse 27"/>
          <p:cNvSpPr/>
          <p:nvPr/>
        </p:nvSpPr>
        <p:spPr>
          <a:xfrm>
            <a:off x="4846127" y="1642699"/>
            <a:ext cx="206747" cy="1972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9" name="Ellipse 28"/>
          <p:cNvSpPr/>
          <p:nvPr/>
        </p:nvSpPr>
        <p:spPr>
          <a:xfrm>
            <a:off x="5176401" y="1639346"/>
            <a:ext cx="206747" cy="1972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0" name="Ellipse 29"/>
          <p:cNvSpPr/>
          <p:nvPr/>
        </p:nvSpPr>
        <p:spPr>
          <a:xfrm>
            <a:off x="5496923" y="1639346"/>
            <a:ext cx="206747" cy="1972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1" name="Ellipse 30"/>
          <p:cNvSpPr/>
          <p:nvPr/>
        </p:nvSpPr>
        <p:spPr>
          <a:xfrm>
            <a:off x="10666513" y="1651774"/>
            <a:ext cx="206747" cy="1972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2" name="Ellipse 31"/>
          <p:cNvSpPr/>
          <p:nvPr/>
        </p:nvSpPr>
        <p:spPr>
          <a:xfrm>
            <a:off x="10996787" y="1648421"/>
            <a:ext cx="206747" cy="1972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1" name="ZoneTexte 10"/>
          <p:cNvSpPr txBox="1"/>
          <p:nvPr/>
        </p:nvSpPr>
        <p:spPr>
          <a:xfrm>
            <a:off x="1157849" y="4029065"/>
            <a:ext cx="2007548" cy="646331"/>
          </a:xfrm>
          <a:prstGeom prst="rect">
            <a:avLst/>
          </a:prstGeom>
          <a:noFill/>
        </p:spPr>
        <p:txBody>
          <a:bodyPr wrap="square" rtlCol="0">
            <a:spAutoFit/>
          </a:bodyPr>
          <a:lstStyle/>
          <a:p>
            <a:r>
              <a:rPr lang="fr-CH" dirty="0" smtClean="0"/>
              <a:t>SON pour pouvoir identifier la source</a:t>
            </a:r>
            <a:endParaRPr lang="fr-CH" dirty="0"/>
          </a:p>
        </p:txBody>
      </p:sp>
      <p:sp>
        <p:nvSpPr>
          <p:cNvPr id="34" name="ZoneTexte 33"/>
          <p:cNvSpPr txBox="1"/>
          <p:nvPr/>
        </p:nvSpPr>
        <p:spPr>
          <a:xfrm>
            <a:off x="1142537" y="4561548"/>
            <a:ext cx="2007548" cy="646331"/>
          </a:xfrm>
          <a:prstGeom prst="rect">
            <a:avLst/>
          </a:prstGeom>
          <a:noFill/>
        </p:spPr>
        <p:txBody>
          <a:bodyPr wrap="square" rtlCol="0">
            <a:spAutoFit/>
          </a:bodyPr>
          <a:lstStyle/>
          <a:p>
            <a:r>
              <a:rPr lang="fr-CH" dirty="0" smtClean="0"/>
              <a:t>Champ électrique et magnétique</a:t>
            </a:r>
            <a:endParaRPr lang="fr-CH" dirty="0"/>
          </a:p>
        </p:txBody>
      </p:sp>
      <p:sp>
        <p:nvSpPr>
          <p:cNvPr id="35" name="ZoneTexte 34"/>
          <p:cNvSpPr txBox="1"/>
          <p:nvPr/>
        </p:nvSpPr>
        <p:spPr>
          <a:xfrm>
            <a:off x="1139525" y="5113037"/>
            <a:ext cx="2007548" cy="646331"/>
          </a:xfrm>
          <a:prstGeom prst="rect">
            <a:avLst/>
          </a:prstGeom>
          <a:noFill/>
        </p:spPr>
        <p:txBody>
          <a:bodyPr wrap="square" rtlCol="0">
            <a:spAutoFit/>
          </a:bodyPr>
          <a:lstStyle/>
          <a:p>
            <a:r>
              <a:rPr lang="fr-CH" dirty="0" smtClean="0"/>
              <a:t>Champ haute </a:t>
            </a:r>
            <a:r>
              <a:rPr lang="fr-CH" dirty="0" err="1" smtClean="0"/>
              <a:t>fréq</a:t>
            </a:r>
            <a:r>
              <a:rPr lang="fr-CH" dirty="0" smtClean="0"/>
              <a:t>.</a:t>
            </a:r>
            <a:br>
              <a:rPr lang="fr-CH" dirty="0" smtClean="0"/>
            </a:br>
            <a:r>
              <a:rPr lang="fr-CH" dirty="0" smtClean="0"/>
              <a:t>2G/3G/4G/5G/Wifi</a:t>
            </a:r>
            <a:endParaRPr lang="fr-CH" dirty="0"/>
          </a:p>
        </p:txBody>
      </p:sp>
      <p:sp>
        <p:nvSpPr>
          <p:cNvPr id="36" name="ZoneTexte 35"/>
          <p:cNvSpPr txBox="1"/>
          <p:nvPr/>
        </p:nvSpPr>
        <p:spPr>
          <a:xfrm>
            <a:off x="1123647" y="5674432"/>
            <a:ext cx="2007548" cy="646331"/>
          </a:xfrm>
          <a:prstGeom prst="rect">
            <a:avLst/>
          </a:prstGeom>
          <a:noFill/>
        </p:spPr>
        <p:txBody>
          <a:bodyPr wrap="square" rtlCol="0">
            <a:spAutoFit/>
          </a:bodyPr>
          <a:lstStyle/>
          <a:p>
            <a:r>
              <a:rPr lang="fr-CH" dirty="0" smtClean="0"/>
              <a:t>Alarme lorsqu’un niveau est dépassé</a:t>
            </a:r>
            <a:endParaRPr lang="fr-CH" dirty="0"/>
          </a:p>
        </p:txBody>
      </p:sp>
    </p:spTree>
    <p:extLst>
      <p:ext uri="{BB962C8B-B14F-4D97-AF65-F5344CB8AC3E}">
        <p14:creationId xmlns:p14="http://schemas.microsoft.com/office/powerpoint/2010/main" val="34732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 calcmode="lin" valueType="num">
                                      <p:cBhvr>
                                        <p:cTn id="55" dur="500" fill="hold"/>
                                        <p:tgtEl>
                                          <p:spTgt spid="1026"/>
                                        </p:tgtEl>
                                        <p:attrNameLst>
                                          <p:attrName>ppt_w</p:attrName>
                                        </p:attrNameLst>
                                      </p:cBhvr>
                                      <p:tavLst>
                                        <p:tav tm="0">
                                          <p:val>
                                            <p:fltVal val="0"/>
                                          </p:val>
                                        </p:tav>
                                        <p:tav tm="100000">
                                          <p:val>
                                            <p:strVal val="#ppt_w"/>
                                          </p:val>
                                        </p:tav>
                                      </p:tavLst>
                                    </p:anim>
                                    <p:anim calcmode="lin" valueType="num">
                                      <p:cBhvr>
                                        <p:cTn id="56" dur="500" fill="hold"/>
                                        <p:tgtEl>
                                          <p:spTgt spid="1026"/>
                                        </p:tgtEl>
                                        <p:attrNameLst>
                                          <p:attrName>ppt_h</p:attrName>
                                        </p:attrNameLst>
                                      </p:cBhvr>
                                      <p:tavLst>
                                        <p:tav tm="0">
                                          <p:val>
                                            <p:fltVal val="0"/>
                                          </p:val>
                                        </p:tav>
                                        <p:tav tm="100000">
                                          <p:val>
                                            <p:strVal val="#ppt_h"/>
                                          </p:val>
                                        </p:tav>
                                      </p:tavLst>
                                    </p:anim>
                                    <p:animEffect transition="in" filter="fade">
                                      <p:cBhvr>
                                        <p:cTn id="57" dur="500"/>
                                        <p:tgtEl>
                                          <p:spTgt spid="1026"/>
                                        </p:tgtEl>
                                      </p:cBhvr>
                                    </p:animEffect>
                                  </p:child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53" presetClass="entr" presetSubtype="16"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par>
                          <p:cTn id="70" fill="hold">
                            <p:stCondLst>
                              <p:cond delay="2000"/>
                            </p:stCondLst>
                            <p:childTnLst>
                              <p:par>
                                <p:cTn id="71" presetID="53" presetClass="entr" presetSubtype="16"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028"/>
                                        </p:tgtEl>
                                        <p:attrNameLst>
                                          <p:attrName>style.visibility</p:attrName>
                                        </p:attrNameLst>
                                      </p:cBhvr>
                                      <p:to>
                                        <p:strVal val="visible"/>
                                      </p:to>
                                    </p:set>
                                    <p:anim calcmode="lin" valueType="num">
                                      <p:cBhvr>
                                        <p:cTn id="80" dur="500" fill="hold"/>
                                        <p:tgtEl>
                                          <p:spTgt spid="1028"/>
                                        </p:tgtEl>
                                        <p:attrNameLst>
                                          <p:attrName>ppt_w</p:attrName>
                                        </p:attrNameLst>
                                      </p:cBhvr>
                                      <p:tavLst>
                                        <p:tav tm="0">
                                          <p:val>
                                            <p:fltVal val="0"/>
                                          </p:val>
                                        </p:tav>
                                        <p:tav tm="100000">
                                          <p:val>
                                            <p:strVal val="#ppt_w"/>
                                          </p:val>
                                        </p:tav>
                                      </p:tavLst>
                                    </p:anim>
                                    <p:anim calcmode="lin" valueType="num">
                                      <p:cBhvr>
                                        <p:cTn id="81" dur="500" fill="hold"/>
                                        <p:tgtEl>
                                          <p:spTgt spid="1028"/>
                                        </p:tgtEl>
                                        <p:attrNameLst>
                                          <p:attrName>ppt_h</p:attrName>
                                        </p:attrNameLst>
                                      </p:cBhvr>
                                      <p:tavLst>
                                        <p:tav tm="0">
                                          <p:val>
                                            <p:fltVal val="0"/>
                                          </p:val>
                                        </p:tav>
                                        <p:tav tm="100000">
                                          <p:val>
                                            <p:strVal val="#ppt_h"/>
                                          </p:val>
                                        </p:tav>
                                      </p:tavLst>
                                    </p:anim>
                                    <p:animEffect transition="in" filter="fade">
                                      <p:cBhvr>
                                        <p:cTn id="82" dur="500"/>
                                        <p:tgtEl>
                                          <p:spTgt spid="102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1000"/>
                                        <p:tgtEl>
                                          <p:spTgt spid="13"/>
                                        </p:tgtEl>
                                      </p:cBhvr>
                                    </p:animEffect>
                                    <p:anim calcmode="lin" valueType="num">
                                      <p:cBhvr>
                                        <p:cTn id="87" dur="1000" fill="hold"/>
                                        <p:tgtEl>
                                          <p:spTgt spid="13"/>
                                        </p:tgtEl>
                                        <p:attrNameLst>
                                          <p:attrName>ppt_x</p:attrName>
                                        </p:attrNameLst>
                                      </p:cBhvr>
                                      <p:tavLst>
                                        <p:tav tm="0">
                                          <p:val>
                                            <p:strVal val="#ppt_x"/>
                                          </p:val>
                                        </p:tav>
                                        <p:tav tm="100000">
                                          <p:val>
                                            <p:strVal val="#ppt_x"/>
                                          </p:val>
                                        </p:tav>
                                      </p:tavLst>
                                    </p:anim>
                                    <p:anim calcmode="lin" valueType="num">
                                      <p:cBhvr>
                                        <p:cTn id="88" dur="1000" fill="hold"/>
                                        <p:tgtEl>
                                          <p:spTgt spid="13"/>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53" presetClass="entr" presetSubtype="16" fill="hold" grpId="0" nodeType="after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4"/>
                                        </p:tgtEl>
                                        <p:attrNameLst>
                                          <p:attrName>style.visibility</p:attrName>
                                        </p:attrNameLst>
                                      </p:cBhvr>
                                      <p:to>
                                        <p:strVal val="visible"/>
                                      </p:to>
                                    </p:set>
                                    <p:anim calcmode="lin" valueType="num">
                                      <p:cBhvr>
                                        <p:cTn id="99" dur="500" fill="hold"/>
                                        <p:tgtEl>
                                          <p:spTgt spid="4"/>
                                        </p:tgtEl>
                                        <p:attrNameLst>
                                          <p:attrName>ppt_w</p:attrName>
                                        </p:attrNameLst>
                                      </p:cBhvr>
                                      <p:tavLst>
                                        <p:tav tm="0">
                                          <p:val>
                                            <p:fltVal val="0"/>
                                          </p:val>
                                        </p:tav>
                                        <p:tav tm="100000">
                                          <p:val>
                                            <p:strVal val="#ppt_w"/>
                                          </p:val>
                                        </p:tav>
                                      </p:tavLst>
                                    </p:anim>
                                    <p:anim calcmode="lin" valueType="num">
                                      <p:cBhvr>
                                        <p:cTn id="100" dur="500" fill="hold"/>
                                        <p:tgtEl>
                                          <p:spTgt spid="4"/>
                                        </p:tgtEl>
                                        <p:attrNameLst>
                                          <p:attrName>ppt_h</p:attrName>
                                        </p:attrNameLst>
                                      </p:cBhvr>
                                      <p:tavLst>
                                        <p:tav tm="0">
                                          <p:val>
                                            <p:fltVal val="0"/>
                                          </p:val>
                                        </p:tav>
                                        <p:tav tm="100000">
                                          <p:val>
                                            <p:strVal val="#ppt_h"/>
                                          </p:val>
                                        </p:tav>
                                      </p:tavLst>
                                    </p:anim>
                                    <p:animEffect transition="in" filter="fade">
                                      <p:cBhvr>
                                        <p:cTn id="101" dur="500"/>
                                        <p:tgtEl>
                                          <p:spTgt spid="4"/>
                                        </p:tgtEl>
                                      </p:cBhvr>
                                    </p:animEffect>
                                  </p:childTnLst>
                                </p:cTn>
                              </p:par>
                            </p:childTnLst>
                          </p:cTn>
                        </p:par>
                        <p:par>
                          <p:cTn id="102" fill="hold">
                            <p:stCondLst>
                              <p:cond delay="500"/>
                            </p:stCondLst>
                            <p:childTnLst>
                              <p:par>
                                <p:cTn id="103" presetID="42"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1000"/>
                                        <p:tgtEl>
                                          <p:spTgt spid="12"/>
                                        </p:tgtEl>
                                      </p:cBhvr>
                                    </p:animEffect>
                                    <p:anim calcmode="lin" valueType="num">
                                      <p:cBhvr>
                                        <p:cTn id="106" dur="1000" fill="hold"/>
                                        <p:tgtEl>
                                          <p:spTgt spid="12"/>
                                        </p:tgtEl>
                                        <p:attrNameLst>
                                          <p:attrName>ppt_x</p:attrName>
                                        </p:attrNameLst>
                                      </p:cBhvr>
                                      <p:tavLst>
                                        <p:tav tm="0">
                                          <p:val>
                                            <p:strVal val="#ppt_x"/>
                                          </p:val>
                                        </p:tav>
                                        <p:tav tm="100000">
                                          <p:val>
                                            <p:strVal val="#ppt_x"/>
                                          </p:val>
                                        </p:tav>
                                      </p:tavLst>
                                    </p:anim>
                                    <p:anim calcmode="lin" valueType="num">
                                      <p:cBhvr>
                                        <p:cTn id="107" dur="1000" fill="hold"/>
                                        <p:tgtEl>
                                          <p:spTgt spid="12"/>
                                        </p:tgtEl>
                                        <p:attrNameLst>
                                          <p:attrName>ppt_y</p:attrName>
                                        </p:attrNameLst>
                                      </p:cBhvr>
                                      <p:tavLst>
                                        <p:tav tm="0">
                                          <p:val>
                                            <p:strVal val="#ppt_y+.1"/>
                                          </p:val>
                                        </p:tav>
                                        <p:tav tm="100000">
                                          <p:val>
                                            <p:strVal val="#ppt_y"/>
                                          </p:val>
                                        </p:tav>
                                      </p:tavLst>
                                    </p:anim>
                                  </p:childTnLst>
                                </p:cTn>
                              </p:par>
                            </p:childTnLst>
                          </p:cTn>
                        </p:par>
                        <p:par>
                          <p:cTn id="108" fill="hold">
                            <p:stCondLst>
                              <p:cond delay="1500"/>
                            </p:stCondLst>
                            <p:childTnLst>
                              <p:par>
                                <p:cTn id="109" presetID="53" presetClass="entr" presetSubtype="16" fill="hold" grpId="0" nodeType="after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fltVal val="0"/>
                                          </p:val>
                                        </p:tav>
                                        <p:tav tm="100000">
                                          <p:val>
                                            <p:strVal val="#ppt_h"/>
                                          </p:val>
                                        </p:tav>
                                      </p:tavLst>
                                    </p:anim>
                                    <p:animEffect transition="in" filter="fade">
                                      <p:cBhvr>
                                        <p:cTn id="113" dur="500"/>
                                        <p:tgtEl>
                                          <p:spTgt spid="30"/>
                                        </p:tgtEl>
                                      </p:cBhvr>
                                    </p:animEffect>
                                  </p:childTnLst>
                                </p:cTn>
                              </p:par>
                            </p:childTnLst>
                          </p:cTn>
                        </p:par>
                        <p:par>
                          <p:cTn id="114" fill="hold">
                            <p:stCondLst>
                              <p:cond delay="2000"/>
                            </p:stCondLst>
                            <p:childTnLst>
                              <p:par>
                                <p:cTn id="115" presetID="53" presetClass="entr" presetSubtype="16"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childTnLst>
                          </p:cTn>
                        </p:par>
                        <p:par>
                          <p:cTn id="120" fill="hold">
                            <p:stCondLst>
                              <p:cond delay="2500"/>
                            </p:stCondLst>
                            <p:childTnLst>
                              <p:par>
                                <p:cTn id="121" presetID="53" presetClass="entr" presetSubtype="16" fill="hold" grpId="0" nodeType="after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p:cTn id="123" dur="500" fill="hold"/>
                                        <p:tgtEl>
                                          <p:spTgt spid="28"/>
                                        </p:tgtEl>
                                        <p:attrNameLst>
                                          <p:attrName>ppt_w</p:attrName>
                                        </p:attrNameLst>
                                      </p:cBhvr>
                                      <p:tavLst>
                                        <p:tav tm="0">
                                          <p:val>
                                            <p:fltVal val="0"/>
                                          </p:val>
                                        </p:tav>
                                        <p:tav tm="100000">
                                          <p:val>
                                            <p:strVal val="#ppt_w"/>
                                          </p:val>
                                        </p:tav>
                                      </p:tavLst>
                                    </p:anim>
                                    <p:anim calcmode="lin" valueType="num">
                                      <p:cBhvr>
                                        <p:cTn id="124" dur="500" fill="hold"/>
                                        <p:tgtEl>
                                          <p:spTgt spid="28"/>
                                        </p:tgtEl>
                                        <p:attrNameLst>
                                          <p:attrName>ppt_h</p:attrName>
                                        </p:attrNameLst>
                                      </p:cBhvr>
                                      <p:tavLst>
                                        <p:tav tm="0">
                                          <p:val>
                                            <p:fltVal val="0"/>
                                          </p:val>
                                        </p:tav>
                                        <p:tav tm="100000">
                                          <p:val>
                                            <p:strVal val="#ppt_h"/>
                                          </p:val>
                                        </p:tav>
                                      </p:tavLst>
                                    </p:anim>
                                    <p:animEffect transition="in" filter="fade">
                                      <p:cBhvr>
                                        <p:cTn id="125" dur="500"/>
                                        <p:tgtEl>
                                          <p:spTgt spid="28"/>
                                        </p:tgtEl>
                                      </p:cBhvr>
                                    </p:animEffect>
                                  </p:childTnLst>
                                </p:cTn>
                              </p:par>
                            </p:childTnLst>
                          </p:cTn>
                        </p:par>
                        <p:par>
                          <p:cTn id="126" fill="hold">
                            <p:stCondLst>
                              <p:cond delay="3000"/>
                            </p:stCondLst>
                            <p:childTnLst>
                              <p:par>
                                <p:cTn id="127" presetID="53" presetClass="entr" presetSubtype="16" fill="hold" grpId="0" nodeType="after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p:cTn id="129" dur="500" fill="hold"/>
                                        <p:tgtEl>
                                          <p:spTgt spid="27"/>
                                        </p:tgtEl>
                                        <p:attrNameLst>
                                          <p:attrName>ppt_w</p:attrName>
                                        </p:attrNameLst>
                                      </p:cBhvr>
                                      <p:tavLst>
                                        <p:tav tm="0">
                                          <p:val>
                                            <p:fltVal val="0"/>
                                          </p:val>
                                        </p:tav>
                                        <p:tav tm="100000">
                                          <p:val>
                                            <p:strVal val="#ppt_w"/>
                                          </p:val>
                                        </p:tav>
                                      </p:tavLst>
                                    </p:anim>
                                    <p:anim calcmode="lin" valueType="num">
                                      <p:cBhvr>
                                        <p:cTn id="130" dur="500" fill="hold"/>
                                        <p:tgtEl>
                                          <p:spTgt spid="27"/>
                                        </p:tgtEl>
                                        <p:attrNameLst>
                                          <p:attrName>ppt_h</p:attrName>
                                        </p:attrNameLst>
                                      </p:cBhvr>
                                      <p:tavLst>
                                        <p:tav tm="0">
                                          <p:val>
                                            <p:fltVal val="0"/>
                                          </p:val>
                                        </p:tav>
                                        <p:tav tm="100000">
                                          <p:val>
                                            <p:strVal val="#ppt_h"/>
                                          </p:val>
                                        </p:tav>
                                      </p:tavLst>
                                    </p:anim>
                                    <p:animEffect transition="in" filter="fade">
                                      <p:cBhvr>
                                        <p:cTn id="131" dur="500"/>
                                        <p:tgtEl>
                                          <p:spTgt spid="27"/>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1030"/>
                                        </p:tgtEl>
                                        <p:attrNameLst>
                                          <p:attrName>style.visibility</p:attrName>
                                        </p:attrNameLst>
                                      </p:cBhvr>
                                      <p:to>
                                        <p:strVal val="visible"/>
                                      </p:to>
                                    </p:set>
                                    <p:anim calcmode="lin" valueType="num">
                                      <p:cBhvr>
                                        <p:cTn id="136" dur="500" fill="hold"/>
                                        <p:tgtEl>
                                          <p:spTgt spid="1030"/>
                                        </p:tgtEl>
                                        <p:attrNameLst>
                                          <p:attrName>ppt_w</p:attrName>
                                        </p:attrNameLst>
                                      </p:cBhvr>
                                      <p:tavLst>
                                        <p:tav tm="0">
                                          <p:val>
                                            <p:fltVal val="0"/>
                                          </p:val>
                                        </p:tav>
                                        <p:tav tm="100000">
                                          <p:val>
                                            <p:strVal val="#ppt_w"/>
                                          </p:val>
                                        </p:tav>
                                      </p:tavLst>
                                    </p:anim>
                                    <p:anim calcmode="lin" valueType="num">
                                      <p:cBhvr>
                                        <p:cTn id="137" dur="500" fill="hold"/>
                                        <p:tgtEl>
                                          <p:spTgt spid="1030"/>
                                        </p:tgtEl>
                                        <p:attrNameLst>
                                          <p:attrName>ppt_h</p:attrName>
                                        </p:attrNameLst>
                                      </p:cBhvr>
                                      <p:tavLst>
                                        <p:tav tm="0">
                                          <p:val>
                                            <p:fltVal val="0"/>
                                          </p:val>
                                        </p:tav>
                                        <p:tav tm="100000">
                                          <p:val>
                                            <p:strVal val="#ppt_h"/>
                                          </p:val>
                                        </p:tav>
                                      </p:tavLst>
                                    </p:anim>
                                    <p:animEffect transition="in" filter="fade">
                                      <p:cBhvr>
                                        <p:cTn id="138" dur="500"/>
                                        <p:tgtEl>
                                          <p:spTgt spid="1030"/>
                                        </p:tgtEl>
                                      </p:cBhvr>
                                    </p:animEffect>
                                  </p:childTnLst>
                                </p:cTn>
                              </p:par>
                            </p:childTnLst>
                          </p:cTn>
                        </p:par>
                        <p:par>
                          <p:cTn id="139" fill="hold">
                            <p:stCondLst>
                              <p:cond delay="500"/>
                            </p:stCondLst>
                            <p:childTnLst>
                              <p:par>
                                <p:cTn id="140" presetID="42" presetClass="entr" presetSubtype="0" fill="hold" grpId="0" nodeType="afterEffect">
                                  <p:stCondLst>
                                    <p:cond delay="0"/>
                                  </p:stCondLst>
                                  <p:childTnLst>
                                    <p:set>
                                      <p:cBhvr>
                                        <p:cTn id="141" dur="1" fill="hold">
                                          <p:stCondLst>
                                            <p:cond delay="0"/>
                                          </p:stCondLst>
                                        </p:cTn>
                                        <p:tgtEl>
                                          <p:spTgt spid="7"/>
                                        </p:tgtEl>
                                        <p:attrNameLst>
                                          <p:attrName>style.visibility</p:attrName>
                                        </p:attrNameLst>
                                      </p:cBhvr>
                                      <p:to>
                                        <p:strVal val="visible"/>
                                      </p:to>
                                    </p:set>
                                    <p:animEffect transition="in" filter="fade">
                                      <p:cBhvr>
                                        <p:cTn id="142" dur="1000"/>
                                        <p:tgtEl>
                                          <p:spTgt spid="7"/>
                                        </p:tgtEl>
                                      </p:cBhvr>
                                    </p:animEffect>
                                    <p:anim calcmode="lin" valueType="num">
                                      <p:cBhvr>
                                        <p:cTn id="143" dur="1000" fill="hold"/>
                                        <p:tgtEl>
                                          <p:spTgt spid="7"/>
                                        </p:tgtEl>
                                        <p:attrNameLst>
                                          <p:attrName>ppt_x</p:attrName>
                                        </p:attrNameLst>
                                      </p:cBhvr>
                                      <p:tavLst>
                                        <p:tav tm="0">
                                          <p:val>
                                            <p:strVal val="#ppt_x"/>
                                          </p:val>
                                        </p:tav>
                                        <p:tav tm="100000">
                                          <p:val>
                                            <p:strVal val="#ppt_x"/>
                                          </p:val>
                                        </p:tav>
                                      </p:tavLst>
                                    </p:anim>
                                    <p:anim calcmode="lin" valueType="num">
                                      <p:cBhvr>
                                        <p:cTn id="144" dur="1000" fill="hold"/>
                                        <p:tgtEl>
                                          <p:spTgt spid="7"/>
                                        </p:tgtEl>
                                        <p:attrNameLst>
                                          <p:attrName>ppt_y</p:attrName>
                                        </p:attrNameLst>
                                      </p:cBhvr>
                                      <p:tavLst>
                                        <p:tav tm="0">
                                          <p:val>
                                            <p:strVal val="#ppt_y+.1"/>
                                          </p:val>
                                        </p:tav>
                                        <p:tav tm="100000">
                                          <p:val>
                                            <p:strVal val="#ppt_y"/>
                                          </p:val>
                                        </p:tav>
                                      </p:tavLst>
                                    </p:anim>
                                  </p:childTnLst>
                                </p:cTn>
                              </p:par>
                            </p:childTnLst>
                          </p:cTn>
                        </p:par>
                        <p:par>
                          <p:cTn id="145" fill="hold">
                            <p:stCondLst>
                              <p:cond delay="1500"/>
                            </p:stCondLst>
                            <p:childTnLst>
                              <p:par>
                                <p:cTn id="146" presetID="53" presetClass="entr" presetSubtype="16" fill="hold" grpId="0" nodeType="afterEffect">
                                  <p:stCondLst>
                                    <p:cond delay="0"/>
                                  </p:stCondLst>
                                  <p:childTnLst>
                                    <p:set>
                                      <p:cBhvr>
                                        <p:cTn id="147" dur="1" fill="hold">
                                          <p:stCondLst>
                                            <p:cond delay="0"/>
                                          </p:stCondLst>
                                        </p:cTn>
                                        <p:tgtEl>
                                          <p:spTgt spid="31"/>
                                        </p:tgtEl>
                                        <p:attrNameLst>
                                          <p:attrName>style.visibility</p:attrName>
                                        </p:attrNameLst>
                                      </p:cBhvr>
                                      <p:to>
                                        <p:strVal val="visible"/>
                                      </p:to>
                                    </p:set>
                                    <p:anim calcmode="lin" valueType="num">
                                      <p:cBhvr>
                                        <p:cTn id="148" dur="500" fill="hold"/>
                                        <p:tgtEl>
                                          <p:spTgt spid="31"/>
                                        </p:tgtEl>
                                        <p:attrNameLst>
                                          <p:attrName>ppt_w</p:attrName>
                                        </p:attrNameLst>
                                      </p:cBhvr>
                                      <p:tavLst>
                                        <p:tav tm="0">
                                          <p:val>
                                            <p:fltVal val="0"/>
                                          </p:val>
                                        </p:tav>
                                        <p:tav tm="100000">
                                          <p:val>
                                            <p:strVal val="#ppt_w"/>
                                          </p:val>
                                        </p:tav>
                                      </p:tavLst>
                                    </p:anim>
                                    <p:anim calcmode="lin" valueType="num">
                                      <p:cBhvr>
                                        <p:cTn id="149" dur="500" fill="hold"/>
                                        <p:tgtEl>
                                          <p:spTgt spid="31"/>
                                        </p:tgtEl>
                                        <p:attrNameLst>
                                          <p:attrName>ppt_h</p:attrName>
                                        </p:attrNameLst>
                                      </p:cBhvr>
                                      <p:tavLst>
                                        <p:tav tm="0">
                                          <p:val>
                                            <p:fltVal val="0"/>
                                          </p:val>
                                        </p:tav>
                                        <p:tav tm="100000">
                                          <p:val>
                                            <p:strVal val="#ppt_h"/>
                                          </p:val>
                                        </p:tav>
                                      </p:tavLst>
                                    </p:anim>
                                    <p:animEffect transition="in" filter="fade">
                                      <p:cBhvr>
                                        <p:cTn id="150" dur="500"/>
                                        <p:tgtEl>
                                          <p:spTgt spid="31"/>
                                        </p:tgtEl>
                                      </p:cBhvr>
                                    </p:animEffect>
                                  </p:childTnLst>
                                </p:cTn>
                              </p:par>
                            </p:childTnLst>
                          </p:cTn>
                        </p:par>
                        <p:par>
                          <p:cTn id="151" fill="hold">
                            <p:stCondLst>
                              <p:cond delay="2000"/>
                            </p:stCondLst>
                            <p:childTnLst>
                              <p:par>
                                <p:cTn id="152" presetID="53" presetClass="entr" presetSubtype="16" fill="hold" grpId="0" nodeType="afterEffect">
                                  <p:stCondLst>
                                    <p:cond delay="0"/>
                                  </p:stCondLst>
                                  <p:childTnLst>
                                    <p:set>
                                      <p:cBhvr>
                                        <p:cTn id="153" dur="1" fill="hold">
                                          <p:stCondLst>
                                            <p:cond delay="0"/>
                                          </p:stCondLst>
                                        </p:cTn>
                                        <p:tgtEl>
                                          <p:spTgt spid="32"/>
                                        </p:tgtEl>
                                        <p:attrNameLst>
                                          <p:attrName>style.visibility</p:attrName>
                                        </p:attrNameLst>
                                      </p:cBhvr>
                                      <p:to>
                                        <p:strVal val="visible"/>
                                      </p:to>
                                    </p:set>
                                    <p:anim calcmode="lin" valueType="num">
                                      <p:cBhvr>
                                        <p:cTn id="154" dur="500" fill="hold"/>
                                        <p:tgtEl>
                                          <p:spTgt spid="32"/>
                                        </p:tgtEl>
                                        <p:attrNameLst>
                                          <p:attrName>ppt_w</p:attrName>
                                        </p:attrNameLst>
                                      </p:cBhvr>
                                      <p:tavLst>
                                        <p:tav tm="0">
                                          <p:val>
                                            <p:fltVal val="0"/>
                                          </p:val>
                                        </p:tav>
                                        <p:tav tm="100000">
                                          <p:val>
                                            <p:strVal val="#ppt_w"/>
                                          </p:val>
                                        </p:tav>
                                      </p:tavLst>
                                    </p:anim>
                                    <p:anim calcmode="lin" valueType="num">
                                      <p:cBhvr>
                                        <p:cTn id="155" dur="500" fill="hold"/>
                                        <p:tgtEl>
                                          <p:spTgt spid="32"/>
                                        </p:tgtEl>
                                        <p:attrNameLst>
                                          <p:attrName>ppt_h</p:attrName>
                                        </p:attrNameLst>
                                      </p:cBhvr>
                                      <p:tavLst>
                                        <p:tav tm="0">
                                          <p:val>
                                            <p:fltVal val="0"/>
                                          </p:val>
                                        </p:tav>
                                        <p:tav tm="100000">
                                          <p:val>
                                            <p:strVal val="#ppt_h"/>
                                          </p:val>
                                        </p:tav>
                                      </p:tavLst>
                                    </p:anim>
                                    <p:animEffect transition="in" filter="fade">
                                      <p:cBhvr>
                                        <p:cTn id="1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0" grpId="0" animBg="1"/>
      <p:bldP spid="24" grpId="0" animBg="1"/>
      <p:bldP spid="26" grpId="0" animBg="1"/>
      <p:bldP spid="27" grpId="0" animBg="1"/>
      <p:bldP spid="28" grpId="0" animBg="1"/>
      <p:bldP spid="29" grpId="0" animBg="1"/>
      <p:bldP spid="30" grpId="0" animBg="1"/>
      <p:bldP spid="31" grpId="0" animBg="1"/>
      <p:bldP spid="32" grpId="0" animBg="1"/>
      <p:bldP spid="11" grpId="0"/>
      <p:bldP spid="34" grpId="0"/>
      <p:bldP spid="35" grpId="0"/>
      <p:bldP spid="3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hlinkClick r:id="rId2"/>
          </p:cNvPr>
          <p:cNvPicPr>
            <a:picLocks noChangeAspect="1"/>
          </p:cNvPicPr>
          <p:nvPr/>
        </p:nvPicPr>
        <p:blipFill>
          <a:blip r:embed="rId3"/>
          <a:stretch>
            <a:fillRect/>
          </a:stretch>
        </p:blipFill>
        <p:spPr>
          <a:xfrm>
            <a:off x="853595" y="384171"/>
            <a:ext cx="1458605" cy="2149523"/>
          </a:xfrm>
          <a:prstGeom prst="rect">
            <a:avLst/>
          </a:prstGeom>
        </p:spPr>
      </p:pic>
      <p:pic>
        <p:nvPicPr>
          <p:cNvPr id="10" name="Image 9"/>
          <p:cNvPicPr>
            <a:picLocks noChangeAspect="1"/>
          </p:cNvPicPr>
          <p:nvPr/>
        </p:nvPicPr>
        <p:blipFill>
          <a:blip r:embed="rId4"/>
          <a:stretch>
            <a:fillRect/>
          </a:stretch>
        </p:blipFill>
        <p:spPr>
          <a:xfrm>
            <a:off x="769189" y="4466163"/>
            <a:ext cx="1543050" cy="1638300"/>
          </a:xfrm>
          <a:prstGeom prst="rect">
            <a:avLst/>
          </a:prstGeom>
        </p:spPr>
      </p:pic>
      <p:pic>
        <p:nvPicPr>
          <p:cNvPr id="13" name="Image 12">
            <a:hlinkClick r:id="rId5"/>
          </p:cNvPr>
          <p:cNvPicPr>
            <a:picLocks noChangeAspect="1"/>
          </p:cNvPicPr>
          <p:nvPr/>
        </p:nvPicPr>
        <p:blipFill>
          <a:blip r:embed="rId6"/>
          <a:stretch>
            <a:fillRect/>
          </a:stretch>
        </p:blipFill>
        <p:spPr>
          <a:xfrm>
            <a:off x="6300698" y="485512"/>
            <a:ext cx="2009775" cy="1628775"/>
          </a:xfrm>
          <a:prstGeom prst="rect">
            <a:avLst/>
          </a:prstGeom>
        </p:spPr>
      </p:pic>
      <p:pic>
        <p:nvPicPr>
          <p:cNvPr id="14" name="Image 13"/>
          <p:cNvPicPr>
            <a:picLocks noChangeAspect="1"/>
          </p:cNvPicPr>
          <p:nvPr/>
        </p:nvPicPr>
        <p:blipFill>
          <a:blip r:embed="rId7"/>
          <a:stretch>
            <a:fillRect/>
          </a:stretch>
        </p:blipFill>
        <p:spPr>
          <a:xfrm>
            <a:off x="9549881" y="339117"/>
            <a:ext cx="1981200" cy="1514475"/>
          </a:xfrm>
          <a:prstGeom prst="rect">
            <a:avLst/>
          </a:prstGeom>
        </p:spPr>
      </p:pic>
      <p:pic>
        <p:nvPicPr>
          <p:cNvPr id="15" name="Image 14"/>
          <p:cNvPicPr>
            <a:picLocks noChangeAspect="1"/>
          </p:cNvPicPr>
          <p:nvPr/>
        </p:nvPicPr>
        <p:blipFill>
          <a:blip r:embed="rId8"/>
          <a:stretch>
            <a:fillRect/>
          </a:stretch>
        </p:blipFill>
        <p:spPr>
          <a:xfrm>
            <a:off x="9549737" y="4456638"/>
            <a:ext cx="2133600" cy="1657350"/>
          </a:xfrm>
          <a:prstGeom prst="rect">
            <a:avLst/>
          </a:prstGeom>
        </p:spPr>
      </p:pic>
      <p:pic>
        <p:nvPicPr>
          <p:cNvPr id="25" name="Image 24">
            <a:hlinkClick r:id="rId9"/>
          </p:cNvPr>
          <p:cNvPicPr>
            <a:picLocks noChangeAspect="1"/>
          </p:cNvPicPr>
          <p:nvPr/>
        </p:nvPicPr>
        <p:blipFill>
          <a:blip r:embed="rId10"/>
          <a:stretch>
            <a:fillRect/>
          </a:stretch>
        </p:blipFill>
        <p:spPr>
          <a:xfrm>
            <a:off x="8690210" y="1781810"/>
            <a:ext cx="1482017" cy="1614488"/>
          </a:xfrm>
          <a:prstGeom prst="rect">
            <a:avLst/>
          </a:prstGeom>
        </p:spPr>
      </p:pic>
      <p:pic>
        <p:nvPicPr>
          <p:cNvPr id="21" name="Imag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3773" y="4581108"/>
            <a:ext cx="1382802" cy="1408410"/>
          </a:xfrm>
          <a:prstGeom prst="rect">
            <a:avLst/>
          </a:prstGeom>
        </p:spPr>
      </p:pic>
      <p:pic>
        <p:nvPicPr>
          <p:cNvPr id="27" name="Imag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4341" y="2139631"/>
            <a:ext cx="1276984" cy="1921883"/>
          </a:xfrm>
          <a:prstGeom prst="rect">
            <a:avLst/>
          </a:prstGeom>
        </p:spPr>
      </p:pic>
      <p:pic>
        <p:nvPicPr>
          <p:cNvPr id="1026" name="Picture 2" descr="The cheapest AirPods prices in September 2017 | T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54288" y="329268"/>
            <a:ext cx="2287197" cy="128654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07789" y="377280"/>
            <a:ext cx="795591" cy="495844"/>
          </a:xfrm>
          <a:prstGeom prst="rect">
            <a:avLst/>
          </a:prstGeom>
        </p:spPr>
      </p:pic>
      <p:pic>
        <p:nvPicPr>
          <p:cNvPr id="1032" name="Picture 8" descr="Philips Avent SCD 570/00 bei notebooksbilliger.d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65788" y="384171"/>
            <a:ext cx="752311" cy="74779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40656" y="2986231"/>
            <a:ext cx="868529" cy="592938"/>
          </a:xfrm>
          <a:prstGeom prst="rect">
            <a:avLst/>
          </a:prstGeom>
        </p:spPr>
      </p:pic>
      <p:pic>
        <p:nvPicPr>
          <p:cNvPr id="6" name="Imag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70625" y="807731"/>
            <a:ext cx="1452615" cy="1065252"/>
          </a:xfrm>
          <a:prstGeom prst="rect">
            <a:avLst/>
          </a:prstGeom>
        </p:spPr>
      </p:pic>
      <p:pic>
        <p:nvPicPr>
          <p:cNvPr id="35" name="Imag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4036" y="3955874"/>
            <a:ext cx="795591" cy="495844"/>
          </a:xfrm>
          <a:prstGeom prst="rect">
            <a:avLst/>
          </a:prstGeom>
        </p:spPr>
      </p:pic>
      <p:pic>
        <p:nvPicPr>
          <p:cNvPr id="36" name="Imag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9105012" y="579265"/>
            <a:ext cx="795591" cy="495844"/>
          </a:xfrm>
          <a:prstGeom prst="rect">
            <a:avLst/>
          </a:prstGeom>
        </p:spPr>
      </p:pic>
      <p:pic>
        <p:nvPicPr>
          <p:cNvPr id="37" name="Imag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13591" y="1631790"/>
            <a:ext cx="1511860" cy="1108698"/>
          </a:xfrm>
          <a:prstGeom prst="rect">
            <a:avLst/>
          </a:prstGeom>
        </p:spPr>
      </p:pic>
      <p:pic>
        <p:nvPicPr>
          <p:cNvPr id="38" name="Imag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53607" y="2402916"/>
            <a:ext cx="1511860" cy="1108698"/>
          </a:xfrm>
          <a:prstGeom prst="rect">
            <a:avLst/>
          </a:prstGeom>
        </p:spPr>
      </p:pic>
      <p:pic>
        <p:nvPicPr>
          <p:cNvPr id="41" name="Imag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2158010" y="5055581"/>
            <a:ext cx="795591" cy="495844"/>
          </a:xfrm>
          <a:prstGeom prst="rect">
            <a:avLst/>
          </a:prstGeom>
        </p:spPr>
      </p:pic>
      <p:pic>
        <p:nvPicPr>
          <p:cNvPr id="7" name="Image 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5952" y="2993733"/>
            <a:ext cx="2012102" cy="1195884"/>
          </a:xfrm>
          <a:prstGeom prst="rect">
            <a:avLst/>
          </a:prstGeom>
        </p:spPr>
      </p:pic>
      <p:pic>
        <p:nvPicPr>
          <p:cNvPr id="44" name="Image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3007" y="2429942"/>
            <a:ext cx="1511860" cy="1108698"/>
          </a:xfrm>
          <a:prstGeom prst="rect">
            <a:avLst/>
          </a:prstGeom>
        </p:spPr>
      </p:pic>
      <p:pic>
        <p:nvPicPr>
          <p:cNvPr id="1036" name="Picture 12" descr="wiring - I&amp;#39;m trying to replace a ceiling light fixture but ...">
            <a:hlinkClick r:id="rId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26458" y="2636415"/>
            <a:ext cx="1036875" cy="1036875"/>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3421313" y="2750580"/>
            <a:ext cx="795591" cy="495844"/>
          </a:xfrm>
          <a:prstGeom prst="rect">
            <a:avLst/>
          </a:prstGeom>
        </p:spPr>
      </p:pic>
      <p:pic>
        <p:nvPicPr>
          <p:cNvPr id="68" name="Imag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7961078">
            <a:off x="3435412" y="4357326"/>
            <a:ext cx="795591" cy="495844"/>
          </a:xfrm>
          <a:prstGeom prst="rect">
            <a:avLst/>
          </a:prstGeom>
        </p:spPr>
      </p:pic>
      <p:pic>
        <p:nvPicPr>
          <p:cNvPr id="1030" name="Picture 6" descr="elperello: TV de plasma"/>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21277" y="3744035"/>
            <a:ext cx="2694692" cy="2694692"/>
          </a:xfrm>
          <a:prstGeom prst="rect">
            <a:avLst/>
          </a:prstGeom>
          <a:noFill/>
          <a:extLst>
            <a:ext uri="{909E8E84-426E-40DD-AFC4-6F175D3DCCD1}">
              <a14:hiddenFill xmlns:a14="http://schemas.microsoft.com/office/drawing/2010/main">
                <a:solidFill>
                  <a:srgbClr val="FFFFFF"/>
                </a:solidFill>
              </a14:hiddenFill>
            </a:ext>
          </a:extLst>
        </p:spPr>
      </p:pic>
      <p:sp>
        <p:nvSpPr>
          <p:cNvPr id="45" name="Triangle isocèle 44">
            <a:hlinkClick r:id="rId9"/>
          </p:cNvPr>
          <p:cNvSpPr/>
          <p:nvPr/>
        </p:nvSpPr>
        <p:spPr>
          <a:xfrm>
            <a:off x="9157179" y="3024664"/>
            <a:ext cx="604732" cy="46806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8" name="ZoneTexte 27"/>
          <p:cNvSpPr txBox="1"/>
          <p:nvPr/>
        </p:nvSpPr>
        <p:spPr>
          <a:xfrm>
            <a:off x="1540933" y="6115186"/>
            <a:ext cx="9022400" cy="584775"/>
          </a:xfrm>
          <a:prstGeom prst="rect">
            <a:avLst/>
          </a:prstGeom>
          <a:noFill/>
        </p:spPr>
        <p:txBody>
          <a:bodyPr wrap="square" rtlCol="0">
            <a:spAutoFit/>
          </a:bodyPr>
          <a:lstStyle/>
          <a:p>
            <a:pPr algn="ctr"/>
            <a:r>
              <a:rPr lang="fr-CH" sz="3200" dirty="0" smtClean="0">
                <a:solidFill>
                  <a:srgbClr val="FF0000"/>
                </a:solidFill>
              </a:rPr>
              <a:t>QUELQUES SOURCES INTERNES D’ELECTROSMOG</a:t>
            </a:r>
            <a:endParaRPr lang="fr-CH" sz="3200" dirty="0">
              <a:solidFill>
                <a:srgbClr val="FF0000"/>
              </a:solidFill>
            </a:endParaRPr>
          </a:p>
        </p:txBody>
      </p:sp>
      <p:pic>
        <p:nvPicPr>
          <p:cNvPr id="48" name="Imag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240946">
            <a:off x="8539249" y="4722941"/>
            <a:ext cx="795591" cy="495844"/>
          </a:xfrm>
          <a:prstGeom prst="rect">
            <a:avLst/>
          </a:prstGeom>
        </p:spPr>
      </p:pic>
      <p:pic>
        <p:nvPicPr>
          <p:cNvPr id="3" name="Image 2"/>
          <p:cNvPicPr>
            <a:picLocks noChangeAspect="1"/>
          </p:cNvPicPr>
          <p:nvPr/>
        </p:nvPicPr>
        <p:blipFill>
          <a:blip r:embed="rId22"/>
          <a:stretch>
            <a:fillRect/>
          </a:stretch>
        </p:blipFill>
        <p:spPr>
          <a:xfrm>
            <a:off x="6485593" y="2795277"/>
            <a:ext cx="1653836" cy="1316541"/>
          </a:xfrm>
          <a:prstGeom prst="rect">
            <a:avLst/>
          </a:prstGeom>
        </p:spPr>
      </p:pic>
      <p:pic>
        <p:nvPicPr>
          <p:cNvPr id="49" name="Imag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21464" y="2324763"/>
            <a:ext cx="795591" cy="495844"/>
          </a:xfrm>
          <a:prstGeom prst="rect">
            <a:avLst/>
          </a:prstGeom>
        </p:spPr>
      </p:pic>
      <p:sp>
        <p:nvSpPr>
          <p:cNvPr id="8" name="ZoneTexte 7"/>
          <p:cNvSpPr txBox="1"/>
          <p:nvPr/>
        </p:nvSpPr>
        <p:spPr>
          <a:xfrm>
            <a:off x="6868890" y="3622461"/>
            <a:ext cx="900738" cy="369332"/>
          </a:xfrm>
          <a:prstGeom prst="rect">
            <a:avLst/>
          </a:prstGeom>
          <a:noFill/>
        </p:spPr>
        <p:txBody>
          <a:bodyPr wrap="square" rtlCol="0">
            <a:spAutoFit/>
          </a:bodyPr>
          <a:lstStyle/>
          <a:p>
            <a:r>
              <a:rPr lang="fr-CH" dirty="0" smtClean="0"/>
              <a:t>TV Box</a:t>
            </a:r>
            <a:endParaRPr lang="fr-CH" dirty="0"/>
          </a:p>
        </p:txBody>
      </p:sp>
      <p:sp>
        <p:nvSpPr>
          <p:cNvPr id="52" name="ZoneTexte 51"/>
          <p:cNvSpPr txBox="1"/>
          <p:nvPr/>
        </p:nvSpPr>
        <p:spPr>
          <a:xfrm>
            <a:off x="1528776" y="4308326"/>
            <a:ext cx="1642937" cy="369332"/>
          </a:xfrm>
          <a:prstGeom prst="rect">
            <a:avLst/>
          </a:prstGeom>
          <a:noFill/>
        </p:spPr>
        <p:txBody>
          <a:bodyPr wrap="square" rtlCol="0">
            <a:spAutoFit/>
          </a:bodyPr>
          <a:lstStyle/>
          <a:p>
            <a:r>
              <a:rPr lang="fr-CH" dirty="0" err="1" smtClean="0"/>
              <a:t>Babyphone</a:t>
            </a:r>
            <a:endParaRPr lang="fr-CH" dirty="0"/>
          </a:p>
        </p:txBody>
      </p:sp>
      <p:pic>
        <p:nvPicPr>
          <p:cNvPr id="54" name="Imag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64525" y="4714030"/>
            <a:ext cx="1511860" cy="1108698"/>
          </a:xfrm>
          <a:prstGeom prst="rect">
            <a:avLst/>
          </a:prstGeom>
        </p:spPr>
      </p:pic>
      <p:sp>
        <p:nvSpPr>
          <p:cNvPr id="56" name="ZoneTexte 55"/>
          <p:cNvSpPr txBox="1"/>
          <p:nvPr/>
        </p:nvSpPr>
        <p:spPr>
          <a:xfrm>
            <a:off x="7489002" y="653645"/>
            <a:ext cx="1642937" cy="369332"/>
          </a:xfrm>
          <a:prstGeom prst="rect">
            <a:avLst/>
          </a:prstGeom>
          <a:noFill/>
        </p:spPr>
        <p:txBody>
          <a:bodyPr wrap="square" rtlCol="0">
            <a:spAutoFit/>
          </a:bodyPr>
          <a:lstStyle/>
          <a:p>
            <a:r>
              <a:rPr lang="fr-CH" dirty="0" smtClean="0"/>
              <a:t>Modem</a:t>
            </a:r>
            <a:endParaRPr lang="fr-CH" dirty="0"/>
          </a:p>
        </p:txBody>
      </p:sp>
      <p:sp>
        <p:nvSpPr>
          <p:cNvPr id="12" name="Rectangle à coins arrondis 11"/>
          <p:cNvSpPr/>
          <p:nvPr/>
        </p:nvSpPr>
        <p:spPr>
          <a:xfrm>
            <a:off x="3171713" y="184826"/>
            <a:ext cx="2737472" cy="5929162"/>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ZoneTexte 1"/>
          <p:cNvSpPr txBox="1"/>
          <p:nvPr/>
        </p:nvSpPr>
        <p:spPr>
          <a:xfrm rot="16200000">
            <a:off x="-2826098" y="3134688"/>
            <a:ext cx="6323520" cy="523220"/>
          </a:xfrm>
          <a:prstGeom prst="rect">
            <a:avLst/>
          </a:prstGeom>
          <a:noFill/>
        </p:spPr>
        <p:txBody>
          <a:bodyPr wrap="square" rtlCol="0">
            <a:spAutoFit/>
          </a:bodyPr>
          <a:lstStyle/>
          <a:p>
            <a:r>
              <a:rPr lang="fr-CH" sz="2800" dirty="0" smtClean="0">
                <a:solidFill>
                  <a:srgbClr val="FF0000"/>
                </a:solidFill>
              </a:rPr>
              <a:t>infos : www.electrosmogtech.ch/que-faire</a:t>
            </a:r>
            <a:endParaRPr lang="fr-CH" sz="2800" dirty="0">
              <a:solidFill>
                <a:srgbClr val="FF0000"/>
              </a:solidFill>
            </a:endParaRPr>
          </a:p>
        </p:txBody>
      </p:sp>
      <p:sp>
        <p:nvSpPr>
          <p:cNvPr id="11" name="Rectangle 10">
            <a:hlinkClick r:id="rId2"/>
          </p:cNvPr>
          <p:cNvSpPr/>
          <p:nvPr/>
        </p:nvSpPr>
        <p:spPr>
          <a:xfrm>
            <a:off x="74051" y="329268"/>
            <a:ext cx="523222" cy="5224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230547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fltVal val="0"/>
                                          </p:val>
                                        </p:tav>
                                        <p:tav tm="100000">
                                          <p:val>
                                            <p:strVal val="#ppt_h"/>
                                          </p:val>
                                        </p:tav>
                                      </p:tavLst>
                                    </p:anim>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1000"/>
                                        <p:tgtEl>
                                          <p:spTgt spid="68"/>
                                        </p:tgtEl>
                                      </p:cBhvr>
                                    </p:animEffect>
                                    <p:anim calcmode="lin" valueType="num">
                                      <p:cBhvr>
                                        <p:cTn id="57" dur="1000" fill="hold"/>
                                        <p:tgtEl>
                                          <p:spTgt spid="68"/>
                                        </p:tgtEl>
                                        <p:attrNameLst>
                                          <p:attrName>ppt_x</p:attrName>
                                        </p:attrNameLst>
                                      </p:cBhvr>
                                      <p:tavLst>
                                        <p:tav tm="0">
                                          <p:val>
                                            <p:strVal val="#ppt_x"/>
                                          </p:val>
                                        </p:tav>
                                        <p:tav tm="100000">
                                          <p:val>
                                            <p:strVal val="#ppt_x"/>
                                          </p:val>
                                        </p:tav>
                                      </p:tavLst>
                                    </p:anim>
                                    <p:anim calcmode="lin" valueType="num">
                                      <p:cBhvr>
                                        <p:cTn id="5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1000"/>
                                        <p:tgtEl>
                                          <p:spTgt spid="54"/>
                                        </p:tgtEl>
                                      </p:cBhvr>
                                    </p:animEffect>
                                    <p:anim calcmode="lin" valueType="num">
                                      <p:cBhvr>
                                        <p:cTn id="64" dur="1000" fill="hold"/>
                                        <p:tgtEl>
                                          <p:spTgt spid="54"/>
                                        </p:tgtEl>
                                        <p:attrNameLst>
                                          <p:attrName>ppt_x</p:attrName>
                                        </p:attrNameLst>
                                      </p:cBhvr>
                                      <p:tavLst>
                                        <p:tav tm="0">
                                          <p:val>
                                            <p:strVal val="#ppt_x"/>
                                          </p:val>
                                        </p:tav>
                                        <p:tav tm="100000">
                                          <p:val>
                                            <p:strVal val="#ppt_x"/>
                                          </p:val>
                                        </p:tav>
                                      </p:tavLst>
                                    </p:anim>
                                    <p:anim calcmode="lin" valueType="num">
                                      <p:cBhvr>
                                        <p:cTn id="6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1032"/>
                                        </p:tgtEl>
                                        <p:attrNameLst>
                                          <p:attrName>style.visibility</p:attrName>
                                        </p:attrNameLst>
                                      </p:cBhvr>
                                      <p:to>
                                        <p:strVal val="visible"/>
                                      </p:to>
                                    </p:set>
                                    <p:animEffect transition="in" filter="fade">
                                      <p:cBhvr>
                                        <p:cTn id="77" dur="1000"/>
                                        <p:tgtEl>
                                          <p:spTgt spid="1032"/>
                                        </p:tgtEl>
                                      </p:cBhvr>
                                    </p:animEffect>
                                    <p:anim calcmode="lin" valueType="num">
                                      <p:cBhvr>
                                        <p:cTn id="78" dur="1000" fill="hold"/>
                                        <p:tgtEl>
                                          <p:spTgt spid="1032"/>
                                        </p:tgtEl>
                                        <p:attrNameLst>
                                          <p:attrName>ppt_x</p:attrName>
                                        </p:attrNameLst>
                                      </p:cBhvr>
                                      <p:tavLst>
                                        <p:tav tm="0">
                                          <p:val>
                                            <p:strVal val="#ppt_x"/>
                                          </p:val>
                                        </p:tav>
                                        <p:tav tm="100000">
                                          <p:val>
                                            <p:strVal val="#ppt_x"/>
                                          </p:val>
                                        </p:tav>
                                      </p:tavLst>
                                    </p:anim>
                                    <p:anim calcmode="lin" valueType="num">
                                      <p:cBhvr>
                                        <p:cTn id="7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Effect transition="in" filter="fad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1000"/>
                                        <p:tgtEl>
                                          <p:spTgt spid="4"/>
                                        </p:tgtEl>
                                      </p:cBhvr>
                                    </p:animEffect>
                                    <p:anim calcmode="lin" valueType="num">
                                      <p:cBhvr>
                                        <p:cTn id="92" dur="1000" fill="hold"/>
                                        <p:tgtEl>
                                          <p:spTgt spid="4"/>
                                        </p:tgtEl>
                                        <p:attrNameLst>
                                          <p:attrName>ppt_x</p:attrName>
                                        </p:attrNameLst>
                                      </p:cBhvr>
                                      <p:tavLst>
                                        <p:tav tm="0">
                                          <p:val>
                                            <p:strVal val="#ppt_x"/>
                                          </p:val>
                                        </p:tav>
                                        <p:tav tm="100000">
                                          <p:val>
                                            <p:strVal val="#ppt_x"/>
                                          </p:val>
                                        </p:tav>
                                      </p:tavLst>
                                    </p:anim>
                                    <p:anim calcmode="lin" valueType="num">
                                      <p:cBhvr>
                                        <p:cTn id="9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1000"/>
                                        <p:tgtEl>
                                          <p:spTgt spid="56"/>
                                        </p:tgtEl>
                                      </p:cBhvr>
                                    </p:animEffect>
                                    <p:anim calcmode="lin" valueType="num">
                                      <p:cBhvr>
                                        <p:cTn id="99" dur="1000" fill="hold"/>
                                        <p:tgtEl>
                                          <p:spTgt spid="56"/>
                                        </p:tgtEl>
                                        <p:attrNameLst>
                                          <p:attrName>ppt_x</p:attrName>
                                        </p:attrNameLst>
                                      </p:cBhvr>
                                      <p:tavLst>
                                        <p:tav tm="0">
                                          <p:val>
                                            <p:strVal val="#ppt_x"/>
                                          </p:val>
                                        </p:tav>
                                        <p:tav tm="100000">
                                          <p:val>
                                            <p:strVal val="#ppt_x"/>
                                          </p:val>
                                        </p:tav>
                                      </p:tavLst>
                                    </p:anim>
                                    <p:anim calcmode="lin" valueType="num">
                                      <p:cBhvr>
                                        <p:cTn id="10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Effect transition="in" filter="fade">
                                      <p:cBhvr>
                                        <p:cTn id="107" dur="500"/>
                                        <p:tgtEl>
                                          <p:spTgt spid="14"/>
                                        </p:tgtEl>
                                      </p:cBhvr>
                                    </p:animEffect>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fade">
                                      <p:cBhvr>
                                        <p:cTn id="112" dur="1000"/>
                                        <p:tgtEl>
                                          <p:spTgt spid="36"/>
                                        </p:tgtEl>
                                      </p:cBhvr>
                                    </p:animEffect>
                                    <p:anim calcmode="lin" valueType="num">
                                      <p:cBhvr>
                                        <p:cTn id="113" dur="1000" fill="hold"/>
                                        <p:tgtEl>
                                          <p:spTgt spid="36"/>
                                        </p:tgtEl>
                                        <p:attrNameLst>
                                          <p:attrName>ppt_x</p:attrName>
                                        </p:attrNameLst>
                                      </p:cBhvr>
                                      <p:tavLst>
                                        <p:tav tm="0">
                                          <p:val>
                                            <p:strVal val="#ppt_x"/>
                                          </p:val>
                                        </p:tav>
                                        <p:tav tm="100000">
                                          <p:val>
                                            <p:strVal val="#ppt_x"/>
                                          </p:val>
                                        </p:tav>
                                      </p:tavLst>
                                    </p:anim>
                                    <p:anim calcmode="lin" valueType="num">
                                      <p:cBhvr>
                                        <p:cTn id="1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7"/>
                                        </p:tgtEl>
                                        <p:attrNameLst>
                                          <p:attrName>style.visibility</p:attrName>
                                        </p:attrNameLst>
                                      </p:cBhvr>
                                      <p:to>
                                        <p:strVal val="visible"/>
                                      </p:to>
                                    </p:set>
                                    <p:animEffect transition="in" filter="fade">
                                      <p:cBhvr>
                                        <p:cTn id="119" dur="1000"/>
                                        <p:tgtEl>
                                          <p:spTgt spid="37"/>
                                        </p:tgtEl>
                                      </p:cBhvr>
                                    </p:animEffect>
                                    <p:anim calcmode="lin" valueType="num">
                                      <p:cBhvr>
                                        <p:cTn id="120" dur="1000" fill="hold"/>
                                        <p:tgtEl>
                                          <p:spTgt spid="37"/>
                                        </p:tgtEl>
                                        <p:attrNameLst>
                                          <p:attrName>ppt_x</p:attrName>
                                        </p:attrNameLst>
                                      </p:cBhvr>
                                      <p:tavLst>
                                        <p:tav tm="0">
                                          <p:val>
                                            <p:strVal val="#ppt_x"/>
                                          </p:val>
                                        </p:tav>
                                        <p:tav tm="100000">
                                          <p:val>
                                            <p:strVal val="#ppt_x"/>
                                          </p:val>
                                        </p:tav>
                                      </p:tavLst>
                                    </p:anim>
                                    <p:anim calcmode="lin" valueType="num">
                                      <p:cBhvr>
                                        <p:cTn id="1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500" fill="hold"/>
                                        <p:tgtEl>
                                          <p:spTgt spid="25"/>
                                        </p:tgtEl>
                                        <p:attrNameLst>
                                          <p:attrName>ppt_w</p:attrName>
                                        </p:attrNameLst>
                                      </p:cBhvr>
                                      <p:tavLst>
                                        <p:tav tm="0">
                                          <p:val>
                                            <p:fltVal val="0"/>
                                          </p:val>
                                        </p:tav>
                                        <p:tav tm="100000">
                                          <p:val>
                                            <p:strVal val="#ppt_w"/>
                                          </p:val>
                                        </p:tav>
                                      </p:tavLst>
                                    </p:anim>
                                    <p:anim calcmode="lin" valueType="num">
                                      <p:cBhvr>
                                        <p:cTn id="127" dur="500" fill="hold"/>
                                        <p:tgtEl>
                                          <p:spTgt spid="25"/>
                                        </p:tgtEl>
                                        <p:attrNameLst>
                                          <p:attrName>ppt_h</p:attrName>
                                        </p:attrNameLst>
                                      </p:cBhvr>
                                      <p:tavLst>
                                        <p:tav tm="0">
                                          <p:val>
                                            <p:fltVal val="0"/>
                                          </p:val>
                                        </p:tav>
                                        <p:tav tm="100000">
                                          <p:val>
                                            <p:strVal val="#ppt_h"/>
                                          </p:val>
                                        </p:tav>
                                      </p:tavLst>
                                    </p:anim>
                                    <p:animEffect transition="in" filter="fade">
                                      <p:cBhvr>
                                        <p:cTn id="128" dur="500"/>
                                        <p:tgtEl>
                                          <p:spTgt spid="25"/>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fade">
                                      <p:cBhvr>
                                        <p:cTn id="133" dur="1000"/>
                                        <p:tgtEl>
                                          <p:spTgt spid="45"/>
                                        </p:tgtEl>
                                      </p:cBhvr>
                                    </p:animEffect>
                                    <p:anim calcmode="lin" valueType="num">
                                      <p:cBhvr>
                                        <p:cTn id="134" dur="1000" fill="hold"/>
                                        <p:tgtEl>
                                          <p:spTgt spid="45"/>
                                        </p:tgtEl>
                                        <p:attrNameLst>
                                          <p:attrName>ppt_x</p:attrName>
                                        </p:attrNameLst>
                                      </p:cBhvr>
                                      <p:tavLst>
                                        <p:tav tm="0">
                                          <p:val>
                                            <p:strVal val="#ppt_x"/>
                                          </p:val>
                                        </p:tav>
                                        <p:tav tm="100000">
                                          <p:val>
                                            <p:strVal val="#ppt_x"/>
                                          </p:val>
                                        </p:tav>
                                      </p:tavLst>
                                    </p:anim>
                                    <p:anim calcmode="lin" valueType="num">
                                      <p:cBhvr>
                                        <p:cTn id="1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2" fill="hold" nodeType="clickEffect">
                                  <p:stCondLst>
                                    <p:cond delay="0"/>
                                  </p:stCondLst>
                                  <p:childTnLst>
                                    <p:set>
                                      <p:cBhvr>
                                        <p:cTn id="139" dur="1" fill="hold">
                                          <p:stCondLst>
                                            <p:cond delay="0"/>
                                          </p:stCondLst>
                                        </p:cTn>
                                        <p:tgtEl>
                                          <p:spTgt spid="1036"/>
                                        </p:tgtEl>
                                        <p:attrNameLst>
                                          <p:attrName>style.visibility</p:attrName>
                                        </p:attrNameLst>
                                      </p:cBhvr>
                                      <p:to>
                                        <p:strVal val="visible"/>
                                      </p:to>
                                    </p:set>
                                    <p:anim calcmode="lin" valueType="num">
                                      <p:cBhvr additive="base">
                                        <p:cTn id="140" dur="500" fill="hold"/>
                                        <p:tgtEl>
                                          <p:spTgt spid="1036"/>
                                        </p:tgtEl>
                                        <p:attrNameLst>
                                          <p:attrName>ppt_x</p:attrName>
                                        </p:attrNameLst>
                                      </p:cBhvr>
                                      <p:tavLst>
                                        <p:tav tm="0">
                                          <p:val>
                                            <p:strVal val="1+#ppt_w/2"/>
                                          </p:val>
                                        </p:tav>
                                        <p:tav tm="100000">
                                          <p:val>
                                            <p:strVal val="#ppt_x"/>
                                          </p:val>
                                        </p:tav>
                                      </p:tavLst>
                                    </p:anim>
                                    <p:anim calcmode="lin" valueType="num">
                                      <p:cBhvr additive="base">
                                        <p:cTn id="141" dur="5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1030"/>
                                        </p:tgtEl>
                                        <p:attrNameLst>
                                          <p:attrName>style.visibility</p:attrName>
                                        </p:attrNameLst>
                                      </p:cBhvr>
                                      <p:to>
                                        <p:strVal val="visible"/>
                                      </p:to>
                                    </p:set>
                                    <p:anim calcmode="lin" valueType="num">
                                      <p:cBhvr>
                                        <p:cTn id="146" dur="500" fill="hold"/>
                                        <p:tgtEl>
                                          <p:spTgt spid="1030"/>
                                        </p:tgtEl>
                                        <p:attrNameLst>
                                          <p:attrName>ppt_w</p:attrName>
                                        </p:attrNameLst>
                                      </p:cBhvr>
                                      <p:tavLst>
                                        <p:tav tm="0">
                                          <p:val>
                                            <p:fltVal val="0"/>
                                          </p:val>
                                        </p:tav>
                                        <p:tav tm="100000">
                                          <p:val>
                                            <p:strVal val="#ppt_w"/>
                                          </p:val>
                                        </p:tav>
                                      </p:tavLst>
                                    </p:anim>
                                    <p:anim calcmode="lin" valueType="num">
                                      <p:cBhvr>
                                        <p:cTn id="147" dur="500" fill="hold"/>
                                        <p:tgtEl>
                                          <p:spTgt spid="1030"/>
                                        </p:tgtEl>
                                        <p:attrNameLst>
                                          <p:attrName>ppt_h</p:attrName>
                                        </p:attrNameLst>
                                      </p:cBhvr>
                                      <p:tavLst>
                                        <p:tav tm="0">
                                          <p:val>
                                            <p:fltVal val="0"/>
                                          </p:val>
                                        </p:tav>
                                        <p:tav tm="100000">
                                          <p:val>
                                            <p:strVal val="#ppt_h"/>
                                          </p:val>
                                        </p:tav>
                                      </p:tavLst>
                                    </p:anim>
                                    <p:animEffect transition="in" filter="fade">
                                      <p:cBhvr>
                                        <p:cTn id="148" dur="500"/>
                                        <p:tgtEl>
                                          <p:spTgt spid="1030"/>
                                        </p:tgtEl>
                                      </p:cBhvr>
                                    </p:animEffect>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nodeType="click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fade">
                                      <p:cBhvr>
                                        <p:cTn id="153" dur="1000"/>
                                        <p:tgtEl>
                                          <p:spTgt spid="48"/>
                                        </p:tgtEl>
                                      </p:cBhvr>
                                    </p:animEffect>
                                    <p:anim calcmode="lin" valueType="num">
                                      <p:cBhvr>
                                        <p:cTn id="154" dur="1000" fill="hold"/>
                                        <p:tgtEl>
                                          <p:spTgt spid="48"/>
                                        </p:tgtEl>
                                        <p:attrNameLst>
                                          <p:attrName>ppt_x</p:attrName>
                                        </p:attrNameLst>
                                      </p:cBhvr>
                                      <p:tavLst>
                                        <p:tav tm="0">
                                          <p:val>
                                            <p:strVal val="#ppt_x"/>
                                          </p:val>
                                        </p:tav>
                                        <p:tav tm="100000">
                                          <p:val>
                                            <p:strVal val="#ppt_x"/>
                                          </p:val>
                                        </p:tav>
                                      </p:tavLst>
                                    </p:anim>
                                    <p:anim calcmode="lin" valueType="num">
                                      <p:cBhvr>
                                        <p:cTn id="1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nodeType="clickEffect">
                                  <p:stCondLst>
                                    <p:cond delay="0"/>
                                  </p:stCondLst>
                                  <p:childTnLst>
                                    <p:set>
                                      <p:cBhvr>
                                        <p:cTn id="159" dur="1" fill="hold">
                                          <p:stCondLst>
                                            <p:cond delay="0"/>
                                          </p:stCondLst>
                                        </p:cTn>
                                        <p:tgtEl>
                                          <p:spTgt spid="3"/>
                                        </p:tgtEl>
                                        <p:attrNameLst>
                                          <p:attrName>style.visibility</p:attrName>
                                        </p:attrNameLst>
                                      </p:cBhvr>
                                      <p:to>
                                        <p:strVal val="visible"/>
                                      </p:to>
                                    </p:set>
                                    <p:anim calcmode="lin" valueType="num">
                                      <p:cBhvr>
                                        <p:cTn id="160" dur="500" fill="hold"/>
                                        <p:tgtEl>
                                          <p:spTgt spid="3"/>
                                        </p:tgtEl>
                                        <p:attrNameLst>
                                          <p:attrName>ppt_w</p:attrName>
                                        </p:attrNameLst>
                                      </p:cBhvr>
                                      <p:tavLst>
                                        <p:tav tm="0">
                                          <p:val>
                                            <p:fltVal val="0"/>
                                          </p:val>
                                        </p:tav>
                                        <p:tav tm="100000">
                                          <p:val>
                                            <p:strVal val="#ppt_w"/>
                                          </p:val>
                                        </p:tav>
                                      </p:tavLst>
                                    </p:anim>
                                    <p:anim calcmode="lin" valueType="num">
                                      <p:cBhvr>
                                        <p:cTn id="161" dur="500" fill="hold"/>
                                        <p:tgtEl>
                                          <p:spTgt spid="3"/>
                                        </p:tgtEl>
                                        <p:attrNameLst>
                                          <p:attrName>ppt_h</p:attrName>
                                        </p:attrNameLst>
                                      </p:cBhvr>
                                      <p:tavLst>
                                        <p:tav tm="0">
                                          <p:val>
                                            <p:fltVal val="0"/>
                                          </p:val>
                                        </p:tav>
                                        <p:tav tm="100000">
                                          <p:val>
                                            <p:strVal val="#ppt_h"/>
                                          </p:val>
                                        </p:tav>
                                      </p:tavLst>
                                    </p:anim>
                                    <p:animEffect transition="in" filter="fade">
                                      <p:cBhvr>
                                        <p:cTn id="162" dur="500"/>
                                        <p:tgtEl>
                                          <p:spTgt spid="3"/>
                                        </p:tgtEl>
                                      </p:cBhvr>
                                    </p:animEffect>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8"/>
                                        </p:tgtEl>
                                        <p:attrNameLst>
                                          <p:attrName>style.visibility</p:attrName>
                                        </p:attrNameLst>
                                      </p:cBhvr>
                                      <p:to>
                                        <p:strVal val="visible"/>
                                      </p:to>
                                    </p:set>
                                    <p:animEffect transition="in" filter="fade">
                                      <p:cBhvr>
                                        <p:cTn id="167" dur="1000"/>
                                        <p:tgtEl>
                                          <p:spTgt spid="8"/>
                                        </p:tgtEl>
                                      </p:cBhvr>
                                    </p:animEffect>
                                    <p:anim calcmode="lin" valueType="num">
                                      <p:cBhvr>
                                        <p:cTn id="168" dur="1000" fill="hold"/>
                                        <p:tgtEl>
                                          <p:spTgt spid="8"/>
                                        </p:tgtEl>
                                        <p:attrNameLst>
                                          <p:attrName>ppt_x</p:attrName>
                                        </p:attrNameLst>
                                      </p:cBhvr>
                                      <p:tavLst>
                                        <p:tav tm="0">
                                          <p:val>
                                            <p:strVal val="#ppt_x"/>
                                          </p:val>
                                        </p:tav>
                                        <p:tav tm="100000">
                                          <p:val>
                                            <p:strVal val="#ppt_x"/>
                                          </p:val>
                                        </p:tav>
                                      </p:tavLst>
                                    </p:anim>
                                    <p:anim calcmode="lin" valueType="num">
                                      <p:cBhvr>
                                        <p:cTn id="16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nodeType="clickEffect">
                                  <p:stCondLst>
                                    <p:cond delay="0"/>
                                  </p:stCondLst>
                                  <p:childTnLst>
                                    <p:set>
                                      <p:cBhvr>
                                        <p:cTn id="173" dur="1" fill="hold">
                                          <p:stCondLst>
                                            <p:cond delay="0"/>
                                          </p:stCondLst>
                                        </p:cTn>
                                        <p:tgtEl>
                                          <p:spTgt spid="49"/>
                                        </p:tgtEl>
                                        <p:attrNameLst>
                                          <p:attrName>style.visibility</p:attrName>
                                        </p:attrNameLst>
                                      </p:cBhvr>
                                      <p:to>
                                        <p:strVal val="visible"/>
                                      </p:to>
                                    </p:set>
                                    <p:animEffect transition="in" filter="fade">
                                      <p:cBhvr>
                                        <p:cTn id="174" dur="1000"/>
                                        <p:tgtEl>
                                          <p:spTgt spid="49"/>
                                        </p:tgtEl>
                                      </p:cBhvr>
                                    </p:animEffect>
                                    <p:anim calcmode="lin" valueType="num">
                                      <p:cBhvr>
                                        <p:cTn id="175" dur="1000" fill="hold"/>
                                        <p:tgtEl>
                                          <p:spTgt spid="49"/>
                                        </p:tgtEl>
                                        <p:attrNameLst>
                                          <p:attrName>ppt_x</p:attrName>
                                        </p:attrNameLst>
                                      </p:cBhvr>
                                      <p:tavLst>
                                        <p:tav tm="0">
                                          <p:val>
                                            <p:strVal val="#ppt_x"/>
                                          </p:val>
                                        </p:tav>
                                        <p:tav tm="100000">
                                          <p:val>
                                            <p:strVal val="#ppt_x"/>
                                          </p:val>
                                        </p:tav>
                                      </p:tavLst>
                                    </p:anim>
                                    <p:anim calcmode="lin" valueType="num">
                                      <p:cBhvr>
                                        <p:cTn id="17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53" presetClass="entr" presetSubtype="16" fill="hold" nodeType="clickEffect">
                                  <p:stCondLst>
                                    <p:cond delay="0"/>
                                  </p:stCondLst>
                                  <p:childTnLst>
                                    <p:set>
                                      <p:cBhvr>
                                        <p:cTn id="180" dur="1" fill="hold">
                                          <p:stCondLst>
                                            <p:cond delay="0"/>
                                          </p:stCondLst>
                                        </p:cTn>
                                        <p:tgtEl>
                                          <p:spTgt spid="15"/>
                                        </p:tgtEl>
                                        <p:attrNameLst>
                                          <p:attrName>style.visibility</p:attrName>
                                        </p:attrNameLst>
                                      </p:cBhvr>
                                      <p:to>
                                        <p:strVal val="visible"/>
                                      </p:to>
                                    </p:set>
                                    <p:anim calcmode="lin" valueType="num">
                                      <p:cBhvr>
                                        <p:cTn id="181" dur="500" fill="hold"/>
                                        <p:tgtEl>
                                          <p:spTgt spid="15"/>
                                        </p:tgtEl>
                                        <p:attrNameLst>
                                          <p:attrName>ppt_w</p:attrName>
                                        </p:attrNameLst>
                                      </p:cBhvr>
                                      <p:tavLst>
                                        <p:tav tm="0">
                                          <p:val>
                                            <p:fltVal val="0"/>
                                          </p:val>
                                        </p:tav>
                                        <p:tav tm="100000">
                                          <p:val>
                                            <p:strVal val="#ppt_w"/>
                                          </p:val>
                                        </p:tav>
                                      </p:tavLst>
                                    </p:anim>
                                    <p:anim calcmode="lin" valueType="num">
                                      <p:cBhvr>
                                        <p:cTn id="182" dur="500" fill="hold"/>
                                        <p:tgtEl>
                                          <p:spTgt spid="15"/>
                                        </p:tgtEl>
                                        <p:attrNameLst>
                                          <p:attrName>ppt_h</p:attrName>
                                        </p:attrNameLst>
                                      </p:cBhvr>
                                      <p:tavLst>
                                        <p:tav tm="0">
                                          <p:val>
                                            <p:fltVal val="0"/>
                                          </p:val>
                                        </p:tav>
                                        <p:tav tm="100000">
                                          <p:val>
                                            <p:strVal val="#ppt_h"/>
                                          </p:val>
                                        </p:tav>
                                      </p:tavLst>
                                    </p:anim>
                                    <p:animEffect transition="in" filter="fade">
                                      <p:cBhvr>
                                        <p:cTn id="183" dur="500"/>
                                        <p:tgtEl>
                                          <p:spTgt spid="15"/>
                                        </p:tgtEl>
                                      </p:cBhvr>
                                    </p:animEffect>
                                  </p:childTnLst>
                                </p:cTn>
                              </p:par>
                            </p:childTnLst>
                          </p:cTn>
                        </p:par>
                      </p:childTnLst>
                    </p:cTn>
                  </p:par>
                  <p:par>
                    <p:cTn id="184" fill="hold">
                      <p:stCondLst>
                        <p:cond delay="indefinite"/>
                      </p:stCondLst>
                      <p:childTnLst>
                        <p:par>
                          <p:cTn id="185" fill="hold">
                            <p:stCondLst>
                              <p:cond delay="0"/>
                            </p:stCondLst>
                            <p:childTnLst>
                              <p:par>
                                <p:cTn id="186" presetID="47" presetClass="entr" presetSubtype="0" fill="hold" nodeType="clickEffect">
                                  <p:stCondLst>
                                    <p:cond delay="0"/>
                                  </p:stCondLst>
                                  <p:childTnLst>
                                    <p:set>
                                      <p:cBhvr>
                                        <p:cTn id="187" dur="1" fill="hold">
                                          <p:stCondLst>
                                            <p:cond delay="0"/>
                                          </p:stCondLst>
                                        </p:cTn>
                                        <p:tgtEl>
                                          <p:spTgt spid="35"/>
                                        </p:tgtEl>
                                        <p:attrNameLst>
                                          <p:attrName>style.visibility</p:attrName>
                                        </p:attrNameLst>
                                      </p:cBhvr>
                                      <p:to>
                                        <p:strVal val="visible"/>
                                      </p:to>
                                    </p:set>
                                    <p:animEffect transition="in" filter="fade">
                                      <p:cBhvr>
                                        <p:cTn id="188" dur="1000"/>
                                        <p:tgtEl>
                                          <p:spTgt spid="35"/>
                                        </p:tgtEl>
                                      </p:cBhvr>
                                    </p:animEffect>
                                    <p:anim calcmode="lin" valueType="num">
                                      <p:cBhvr>
                                        <p:cTn id="189" dur="1000" fill="hold"/>
                                        <p:tgtEl>
                                          <p:spTgt spid="35"/>
                                        </p:tgtEl>
                                        <p:attrNameLst>
                                          <p:attrName>ppt_x</p:attrName>
                                        </p:attrNameLst>
                                      </p:cBhvr>
                                      <p:tavLst>
                                        <p:tav tm="0">
                                          <p:val>
                                            <p:strVal val="#ppt_x"/>
                                          </p:val>
                                        </p:tav>
                                        <p:tav tm="100000">
                                          <p:val>
                                            <p:strVal val="#ppt_x"/>
                                          </p:val>
                                        </p:tav>
                                      </p:tavLst>
                                    </p:anim>
                                    <p:anim calcmode="lin" valueType="num">
                                      <p:cBhvr>
                                        <p:cTn id="1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nodeType="clickEffect">
                                  <p:stCondLst>
                                    <p:cond delay="0"/>
                                  </p:stCondLst>
                                  <p:childTnLst>
                                    <p:set>
                                      <p:cBhvr>
                                        <p:cTn id="194" dur="1" fill="hold">
                                          <p:stCondLst>
                                            <p:cond delay="0"/>
                                          </p:stCondLst>
                                        </p:cTn>
                                        <p:tgtEl>
                                          <p:spTgt spid="10"/>
                                        </p:tgtEl>
                                        <p:attrNameLst>
                                          <p:attrName>style.visibility</p:attrName>
                                        </p:attrNameLst>
                                      </p:cBhvr>
                                      <p:to>
                                        <p:strVal val="visible"/>
                                      </p:to>
                                    </p:set>
                                    <p:anim calcmode="lin" valueType="num">
                                      <p:cBhvr>
                                        <p:cTn id="195" dur="500" fill="hold"/>
                                        <p:tgtEl>
                                          <p:spTgt spid="10"/>
                                        </p:tgtEl>
                                        <p:attrNameLst>
                                          <p:attrName>ppt_w</p:attrName>
                                        </p:attrNameLst>
                                      </p:cBhvr>
                                      <p:tavLst>
                                        <p:tav tm="0">
                                          <p:val>
                                            <p:fltVal val="0"/>
                                          </p:val>
                                        </p:tav>
                                        <p:tav tm="100000">
                                          <p:val>
                                            <p:strVal val="#ppt_w"/>
                                          </p:val>
                                        </p:tav>
                                      </p:tavLst>
                                    </p:anim>
                                    <p:anim calcmode="lin" valueType="num">
                                      <p:cBhvr>
                                        <p:cTn id="196" dur="500" fill="hold"/>
                                        <p:tgtEl>
                                          <p:spTgt spid="10"/>
                                        </p:tgtEl>
                                        <p:attrNameLst>
                                          <p:attrName>ppt_h</p:attrName>
                                        </p:attrNameLst>
                                      </p:cBhvr>
                                      <p:tavLst>
                                        <p:tav tm="0">
                                          <p:val>
                                            <p:fltVal val="0"/>
                                          </p:val>
                                        </p:tav>
                                        <p:tav tm="100000">
                                          <p:val>
                                            <p:strVal val="#ppt_h"/>
                                          </p:val>
                                        </p:tav>
                                      </p:tavLst>
                                    </p:anim>
                                    <p:animEffect transition="in" filter="fade">
                                      <p:cBhvr>
                                        <p:cTn id="197" dur="500"/>
                                        <p:tgtEl>
                                          <p:spTgt spid="10"/>
                                        </p:tgtEl>
                                      </p:cBhvr>
                                    </p:animEffect>
                                  </p:childTnLst>
                                </p:cTn>
                              </p:par>
                            </p:childTnLst>
                          </p:cTn>
                        </p:par>
                      </p:childTnLst>
                    </p:cTn>
                  </p:par>
                  <p:par>
                    <p:cTn id="198" fill="hold">
                      <p:stCondLst>
                        <p:cond delay="indefinite"/>
                      </p:stCondLst>
                      <p:childTnLst>
                        <p:par>
                          <p:cTn id="199" fill="hold">
                            <p:stCondLst>
                              <p:cond delay="0"/>
                            </p:stCondLst>
                            <p:childTnLst>
                              <p:par>
                                <p:cTn id="200" presetID="42"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1000"/>
                                        <p:tgtEl>
                                          <p:spTgt spid="52"/>
                                        </p:tgtEl>
                                      </p:cBhvr>
                                    </p:animEffect>
                                    <p:anim calcmode="lin" valueType="num">
                                      <p:cBhvr>
                                        <p:cTn id="203" dur="1000" fill="hold"/>
                                        <p:tgtEl>
                                          <p:spTgt spid="52"/>
                                        </p:tgtEl>
                                        <p:attrNameLst>
                                          <p:attrName>ppt_x</p:attrName>
                                        </p:attrNameLst>
                                      </p:cBhvr>
                                      <p:tavLst>
                                        <p:tav tm="0">
                                          <p:val>
                                            <p:strVal val="#ppt_x"/>
                                          </p:val>
                                        </p:tav>
                                        <p:tav tm="100000">
                                          <p:val>
                                            <p:strVal val="#ppt_x"/>
                                          </p:val>
                                        </p:tav>
                                      </p:tavLst>
                                    </p:anim>
                                    <p:anim calcmode="lin" valueType="num">
                                      <p:cBhvr>
                                        <p:cTn id="20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42" presetClass="entr" presetSubtype="0" fill="hold" nodeType="clickEffect">
                                  <p:stCondLst>
                                    <p:cond delay="0"/>
                                  </p:stCondLst>
                                  <p:childTnLst>
                                    <p:set>
                                      <p:cBhvr>
                                        <p:cTn id="208" dur="1" fill="hold">
                                          <p:stCondLst>
                                            <p:cond delay="0"/>
                                          </p:stCondLst>
                                        </p:cTn>
                                        <p:tgtEl>
                                          <p:spTgt spid="41"/>
                                        </p:tgtEl>
                                        <p:attrNameLst>
                                          <p:attrName>style.visibility</p:attrName>
                                        </p:attrNameLst>
                                      </p:cBhvr>
                                      <p:to>
                                        <p:strVal val="visible"/>
                                      </p:to>
                                    </p:set>
                                    <p:animEffect transition="in" filter="fade">
                                      <p:cBhvr>
                                        <p:cTn id="209" dur="1000"/>
                                        <p:tgtEl>
                                          <p:spTgt spid="41"/>
                                        </p:tgtEl>
                                      </p:cBhvr>
                                    </p:animEffect>
                                    <p:anim calcmode="lin" valueType="num">
                                      <p:cBhvr>
                                        <p:cTn id="210" dur="1000" fill="hold"/>
                                        <p:tgtEl>
                                          <p:spTgt spid="41"/>
                                        </p:tgtEl>
                                        <p:attrNameLst>
                                          <p:attrName>ppt_x</p:attrName>
                                        </p:attrNameLst>
                                      </p:cBhvr>
                                      <p:tavLst>
                                        <p:tav tm="0">
                                          <p:val>
                                            <p:strVal val="#ppt_x"/>
                                          </p:val>
                                        </p:tav>
                                        <p:tav tm="100000">
                                          <p:val>
                                            <p:strVal val="#ppt_x"/>
                                          </p:val>
                                        </p:tav>
                                      </p:tavLst>
                                    </p:anim>
                                    <p:anim calcmode="lin" valueType="num">
                                      <p:cBhvr>
                                        <p:cTn id="21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53" presetClass="entr" presetSubtype="16" fill="hold" nodeType="clickEffect">
                                  <p:stCondLst>
                                    <p:cond delay="0"/>
                                  </p:stCondLst>
                                  <p:childTnLst>
                                    <p:set>
                                      <p:cBhvr>
                                        <p:cTn id="215" dur="1" fill="hold">
                                          <p:stCondLst>
                                            <p:cond delay="0"/>
                                          </p:stCondLst>
                                        </p:cTn>
                                        <p:tgtEl>
                                          <p:spTgt spid="7"/>
                                        </p:tgtEl>
                                        <p:attrNameLst>
                                          <p:attrName>style.visibility</p:attrName>
                                        </p:attrNameLst>
                                      </p:cBhvr>
                                      <p:to>
                                        <p:strVal val="visible"/>
                                      </p:to>
                                    </p:set>
                                    <p:anim calcmode="lin" valueType="num">
                                      <p:cBhvr>
                                        <p:cTn id="216" dur="500" fill="hold"/>
                                        <p:tgtEl>
                                          <p:spTgt spid="7"/>
                                        </p:tgtEl>
                                        <p:attrNameLst>
                                          <p:attrName>ppt_w</p:attrName>
                                        </p:attrNameLst>
                                      </p:cBhvr>
                                      <p:tavLst>
                                        <p:tav tm="0">
                                          <p:val>
                                            <p:fltVal val="0"/>
                                          </p:val>
                                        </p:tav>
                                        <p:tav tm="100000">
                                          <p:val>
                                            <p:strVal val="#ppt_w"/>
                                          </p:val>
                                        </p:tav>
                                      </p:tavLst>
                                    </p:anim>
                                    <p:anim calcmode="lin" valueType="num">
                                      <p:cBhvr>
                                        <p:cTn id="217" dur="500" fill="hold"/>
                                        <p:tgtEl>
                                          <p:spTgt spid="7"/>
                                        </p:tgtEl>
                                        <p:attrNameLst>
                                          <p:attrName>ppt_h</p:attrName>
                                        </p:attrNameLst>
                                      </p:cBhvr>
                                      <p:tavLst>
                                        <p:tav tm="0">
                                          <p:val>
                                            <p:fltVal val="0"/>
                                          </p:val>
                                        </p:tav>
                                        <p:tav tm="100000">
                                          <p:val>
                                            <p:strVal val="#ppt_h"/>
                                          </p:val>
                                        </p:tav>
                                      </p:tavLst>
                                    </p:anim>
                                    <p:animEffect transition="in" filter="fade">
                                      <p:cBhvr>
                                        <p:cTn id="218" dur="500"/>
                                        <p:tgtEl>
                                          <p:spTgt spid="7"/>
                                        </p:tgtEl>
                                      </p:cBhvr>
                                    </p:animEffect>
                                  </p:childTnLst>
                                </p:cTn>
                              </p:par>
                            </p:childTnLst>
                          </p:cTn>
                        </p:par>
                      </p:childTnLst>
                    </p:cTn>
                  </p:par>
                  <p:par>
                    <p:cTn id="219" fill="hold">
                      <p:stCondLst>
                        <p:cond delay="indefinite"/>
                      </p:stCondLst>
                      <p:childTnLst>
                        <p:par>
                          <p:cTn id="220" fill="hold">
                            <p:stCondLst>
                              <p:cond delay="0"/>
                            </p:stCondLst>
                            <p:childTnLst>
                              <p:par>
                                <p:cTn id="221" presetID="42" presetClass="entr" presetSubtype="0" fill="hold" nodeType="clickEffect">
                                  <p:stCondLst>
                                    <p:cond delay="0"/>
                                  </p:stCondLst>
                                  <p:childTnLst>
                                    <p:set>
                                      <p:cBhvr>
                                        <p:cTn id="222" dur="1" fill="hold">
                                          <p:stCondLst>
                                            <p:cond delay="0"/>
                                          </p:stCondLst>
                                        </p:cTn>
                                        <p:tgtEl>
                                          <p:spTgt spid="44"/>
                                        </p:tgtEl>
                                        <p:attrNameLst>
                                          <p:attrName>style.visibility</p:attrName>
                                        </p:attrNameLst>
                                      </p:cBhvr>
                                      <p:to>
                                        <p:strVal val="visible"/>
                                      </p:to>
                                    </p:set>
                                    <p:animEffect transition="in" filter="fade">
                                      <p:cBhvr>
                                        <p:cTn id="223" dur="1000"/>
                                        <p:tgtEl>
                                          <p:spTgt spid="44"/>
                                        </p:tgtEl>
                                      </p:cBhvr>
                                    </p:animEffect>
                                    <p:anim calcmode="lin" valueType="num">
                                      <p:cBhvr>
                                        <p:cTn id="224" dur="1000" fill="hold"/>
                                        <p:tgtEl>
                                          <p:spTgt spid="44"/>
                                        </p:tgtEl>
                                        <p:attrNameLst>
                                          <p:attrName>ppt_x</p:attrName>
                                        </p:attrNameLst>
                                      </p:cBhvr>
                                      <p:tavLst>
                                        <p:tav tm="0">
                                          <p:val>
                                            <p:strVal val="#ppt_x"/>
                                          </p:val>
                                        </p:tav>
                                        <p:tav tm="100000">
                                          <p:val>
                                            <p:strVal val="#ppt_x"/>
                                          </p:val>
                                        </p:tav>
                                      </p:tavLst>
                                    </p:anim>
                                    <p:anim calcmode="lin" valueType="num">
                                      <p:cBhvr>
                                        <p:cTn id="22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21" presetClass="entr" presetSubtype="1" fill="hold" grpId="0" nodeType="clickEffect">
                                  <p:stCondLst>
                                    <p:cond delay="0"/>
                                  </p:stCondLst>
                                  <p:childTnLst>
                                    <p:set>
                                      <p:cBhvr>
                                        <p:cTn id="229" dur="1" fill="hold">
                                          <p:stCondLst>
                                            <p:cond delay="0"/>
                                          </p:stCondLst>
                                        </p:cTn>
                                        <p:tgtEl>
                                          <p:spTgt spid="12"/>
                                        </p:tgtEl>
                                        <p:attrNameLst>
                                          <p:attrName>style.visibility</p:attrName>
                                        </p:attrNameLst>
                                      </p:cBhvr>
                                      <p:to>
                                        <p:strVal val="visible"/>
                                      </p:to>
                                    </p:set>
                                    <p:animEffect transition="in" filter="wheel(1)">
                                      <p:cBhvr>
                                        <p:cTn id="230" dur="2000"/>
                                        <p:tgtEl>
                                          <p:spTgt spid="12"/>
                                        </p:tgtEl>
                                      </p:cBhvr>
                                    </p:animEffect>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grpId="0" nodeType="clickEffect">
                                  <p:stCondLst>
                                    <p:cond delay="0"/>
                                  </p:stCondLst>
                                  <p:childTnLst>
                                    <p:set>
                                      <p:cBhvr>
                                        <p:cTn id="234" dur="1" fill="hold">
                                          <p:stCondLst>
                                            <p:cond delay="0"/>
                                          </p:stCondLst>
                                        </p:cTn>
                                        <p:tgtEl>
                                          <p:spTgt spid="2"/>
                                        </p:tgtEl>
                                        <p:attrNameLst>
                                          <p:attrName>style.visibility</p:attrName>
                                        </p:attrNameLst>
                                      </p:cBhvr>
                                      <p:to>
                                        <p:strVal val="visible"/>
                                      </p:to>
                                    </p:set>
                                    <p:anim calcmode="lin" valueType="num">
                                      <p:cBhvr additive="base">
                                        <p:cTn id="235" dur="1000" fill="hold"/>
                                        <p:tgtEl>
                                          <p:spTgt spid="2"/>
                                        </p:tgtEl>
                                        <p:attrNameLst>
                                          <p:attrName>ppt_x</p:attrName>
                                        </p:attrNameLst>
                                      </p:cBhvr>
                                      <p:tavLst>
                                        <p:tav tm="0">
                                          <p:val>
                                            <p:strVal val="#ppt_x"/>
                                          </p:val>
                                        </p:tav>
                                        <p:tav tm="100000">
                                          <p:val>
                                            <p:strVal val="#ppt_x"/>
                                          </p:val>
                                        </p:tav>
                                      </p:tavLst>
                                    </p:anim>
                                    <p:anim calcmode="lin" valueType="num">
                                      <p:cBhvr additive="base">
                                        <p:cTn id="2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p:bldP spid="52" grpId="0"/>
      <p:bldP spid="56" grpId="0"/>
      <p:bldP spid="12" grpId="0" animBg="1"/>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90" y="1213101"/>
            <a:ext cx="4923943" cy="4365897"/>
          </a:xfrm>
          <a:prstGeom prst="rect">
            <a:avLst/>
          </a:prstGeom>
        </p:spPr>
      </p:pic>
      <p:sp>
        <p:nvSpPr>
          <p:cNvPr id="6" name="ZoneTexte 5"/>
          <p:cNvSpPr txBox="1"/>
          <p:nvPr/>
        </p:nvSpPr>
        <p:spPr>
          <a:xfrm>
            <a:off x="6053665" y="876994"/>
            <a:ext cx="5677418" cy="3908762"/>
          </a:xfrm>
          <a:prstGeom prst="rect">
            <a:avLst/>
          </a:prstGeom>
          <a:noFill/>
        </p:spPr>
        <p:txBody>
          <a:bodyPr wrap="square" rtlCol="0">
            <a:spAutoFit/>
          </a:bodyPr>
          <a:lstStyle/>
          <a:p>
            <a:r>
              <a:rPr lang="fr-CH" sz="2800" dirty="0"/>
              <a:t>Routeur ASUS RT-AC51U </a:t>
            </a:r>
            <a:r>
              <a:rPr lang="fr-CH" sz="2400" dirty="0" smtClean="0"/>
              <a:t>2.45GHz/5GHz</a:t>
            </a:r>
            <a:endParaRPr lang="fr-CH" sz="2400" dirty="0"/>
          </a:p>
          <a:p>
            <a:pPr>
              <a:spcAft>
                <a:spcPts val="1200"/>
              </a:spcAft>
            </a:pPr>
            <a:r>
              <a:rPr lang="fr-CH" sz="2000" dirty="0"/>
              <a:t>disponible par ex. chez </a:t>
            </a:r>
            <a:r>
              <a:rPr lang="fr-CH" sz="2000" dirty="0">
                <a:hlinkClick r:id="rId3"/>
              </a:rPr>
              <a:t>www.conrad.ch</a:t>
            </a:r>
            <a:r>
              <a:rPr lang="fr-CH" sz="2000" dirty="0"/>
              <a:t>, 47 CHF</a:t>
            </a:r>
            <a:br>
              <a:rPr lang="fr-CH" sz="2000" dirty="0"/>
            </a:br>
            <a:r>
              <a:rPr lang="fr-CH" sz="2000" dirty="0"/>
              <a:t>ou </a:t>
            </a:r>
            <a:r>
              <a:rPr lang="fr-CH" sz="2000" b="1" dirty="0"/>
              <a:t>déjà paramétré</a:t>
            </a:r>
            <a:r>
              <a:rPr lang="fr-CH" sz="2000" dirty="0"/>
              <a:t> chez </a:t>
            </a:r>
            <a:r>
              <a:rPr lang="fr-CH" sz="2000" dirty="0" smtClean="0">
                <a:hlinkClick r:id="rId4"/>
              </a:rPr>
              <a:t>www.jrseco.com</a:t>
            </a:r>
            <a:r>
              <a:rPr lang="fr-CH" sz="2000" dirty="0" smtClean="0"/>
              <a:t>, </a:t>
            </a:r>
            <a:r>
              <a:rPr lang="fr-CH" sz="2000" dirty="0"/>
              <a:t>99 CHF </a:t>
            </a:r>
            <a:endParaRPr lang="fr-CH" sz="2000" dirty="0" smtClean="0"/>
          </a:p>
          <a:p>
            <a:pPr>
              <a:spcAft>
                <a:spcPts val="1200"/>
              </a:spcAft>
            </a:pPr>
            <a:r>
              <a:rPr lang="fr-CH" sz="2000" b="1" dirty="0" smtClean="0">
                <a:solidFill>
                  <a:srgbClr val="FF0000"/>
                </a:solidFill>
              </a:rPr>
              <a:t>Recommandé</a:t>
            </a:r>
            <a:r>
              <a:rPr lang="fr-CH" sz="2000" b="1" dirty="0" smtClean="0"/>
              <a:t> </a:t>
            </a:r>
            <a:r>
              <a:rPr lang="fr-CH" sz="2000" b="1" dirty="0"/>
              <a:t>: </a:t>
            </a:r>
            <a:r>
              <a:rPr lang="fr-CH" sz="2000" dirty="0"/>
              <a:t>Routeur </a:t>
            </a:r>
            <a:r>
              <a:rPr lang="fr-CH" sz="2000" dirty="0" err="1" smtClean="0"/>
              <a:t>WiFi</a:t>
            </a:r>
            <a:r>
              <a:rPr lang="fr-CH" sz="2000" dirty="0" smtClean="0"/>
              <a:t> </a:t>
            </a:r>
            <a:r>
              <a:rPr lang="fr-CH" sz="2000" b="1" dirty="0">
                <a:hlinkClick r:id="rId5"/>
              </a:rPr>
              <a:t>JRS Eco 100 D2 Full Eco</a:t>
            </a:r>
            <a:r>
              <a:rPr lang="fr-CH" sz="2000" dirty="0"/>
              <a:t> </a:t>
            </a:r>
            <a:r>
              <a:rPr lang="fr-CH" sz="2000" dirty="0" smtClean="0"/>
              <a:t> qui coupe automatiquement le </a:t>
            </a:r>
            <a:r>
              <a:rPr lang="fr-CH" sz="2000" dirty="0" err="1" smtClean="0"/>
              <a:t>WiFi</a:t>
            </a:r>
            <a:r>
              <a:rPr lang="fr-CH" sz="2000" dirty="0" smtClean="0"/>
              <a:t> si non utilisé</a:t>
            </a:r>
            <a:endParaRPr lang="fr-CH" sz="1000" dirty="0"/>
          </a:p>
          <a:p>
            <a:r>
              <a:rPr lang="fr-CH" sz="2000" b="1" dirty="0"/>
              <a:t>Paramétrage </a:t>
            </a:r>
            <a:r>
              <a:rPr lang="fr-CH" sz="2000" b="1" dirty="0" smtClean="0"/>
              <a:t>du RT-AC51U en </a:t>
            </a:r>
            <a:r>
              <a:rPr lang="fr-CH" sz="2000" b="1" dirty="0"/>
              <a:t>mode «ECO-WIFI</a:t>
            </a:r>
            <a:r>
              <a:rPr lang="fr-CH" sz="2000" b="1" dirty="0" smtClean="0"/>
              <a:t>»</a:t>
            </a:r>
            <a:endParaRPr lang="fr-CH" dirty="0"/>
          </a:p>
          <a:p>
            <a:pPr marL="285750" indent="-285750">
              <a:buFont typeface="Arial" panose="020B0604020202020204" pitchFamily="34" charset="0"/>
              <a:buChar char="•"/>
            </a:pPr>
            <a:r>
              <a:rPr lang="fr-CH" sz="2000" dirty="0"/>
              <a:t>Connecter le routeur à un ordinateur par </a:t>
            </a:r>
            <a:r>
              <a:rPr lang="fr-CH" sz="2000" dirty="0" smtClean="0"/>
              <a:t>une</a:t>
            </a:r>
            <a:br>
              <a:rPr lang="fr-CH" sz="2000" dirty="0" smtClean="0"/>
            </a:br>
            <a:r>
              <a:rPr lang="fr-CH" sz="2000" dirty="0" smtClean="0"/>
              <a:t>des </a:t>
            </a:r>
            <a:r>
              <a:rPr lang="fr-CH" sz="2000" dirty="0"/>
              <a:t>prises jaunes à l’arrière de l’appareil</a:t>
            </a:r>
            <a:r>
              <a:rPr lang="fr-CH" sz="2000" dirty="0" smtClean="0"/>
              <a:t>.</a:t>
            </a:r>
            <a:endParaRPr lang="fr-CH" sz="1000" dirty="0"/>
          </a:p>
          <a:p>
            <a:pPr marL="285750" indent="-285750">
              <a:buFont typeface="Arial" panose="020B0604020202020204" pitchFamily="34" charset="0"/>
              <a:buChar char="•"/>
            </a:pPr>
            <a:r>
              <a:rPr lang="fr-CH" sz="2000" dirty="0"/>
              <a:t>Dans un navigateur Internet taper : </a:t>
            </a:r>
            <a:r>
              <a:rPr lang="fr-CH" sz="2000" dirty="0">
                <a:hlinkClick r:id="rId6"/>
              </a:rPr>
              <a:t>http://</a:t>
            </a:r>
            <a:r>
              <a:rPr lang="fr-CH" sz="2000" dirty="0" smtClean="0">
                <a:hlinkClick r:id="rId6"/>
              </a:rPr>
              <a:t>router.asus.com</a:t>
            </a:r>
            <a:endParaRPr lang="fr-CH" sz="2000" dirty="0"/>
          </a:p>
          <a:p>
            <a:pPr marL="285750" indent="-285750">
              <a:buFont typeface="Arial" panose="020B0604020202020204" pitchFamily="34" charset="0"/>
              <a:buChar char="•"/>
            </a:pPr>
            <a:r>
              <a:rPr lang="fr-CH" sz="2000" dirty="0"/>
              <a:t>Puis programmer les valeurs suivantes :</a:t>
            </a:r>
          </a:p>
        </p:txBody>
      </p:sp>
      <p:sp>
        <p:nvSpPr>
          <p:cNvPr id="7" name="ZoneTexte 6"/>
          <p:cNvSpPr txBox="1"/>
          <p:nvPr/>
        </p:nvSpPr>
        <p:spPr>
          <a:xfrm>
            <a:off x="1011189" y="5985937"/>
            <a:ext cx="10105543" cy="646331"/>
          </a:xfrm>
          <a:prstGeom prst="rect">
            <a:avLst/>
          </a:prstGeom>
          <a:noFill/>
        </p:spPr>
        <p:txBody>
          <a:bodyPr wrap="square" rtlCol="0">
            <a:spAutoFit/>
          </a:bodyPr>
          <a:lstStyle/>
          <a:p>
            <a:r>
              <a:rPr lang="fr-CH" dirty="0" smtClean="0"/>
              <a:t>INFORMATIONS utiles concernant les </a:t>
            </a:r>
            <a:r>
              <a:rPr lang="fr-CH" dirty="0" err="1" smtClean="0"/>
              <a:t>WiFis</a:t>
            </a:r>
            <a:r>
              <a:rPr lang="fr-CH" dirty="0" smtClean="0"/>
              <a:t> sur la page </a:t>
            </a:r>
            <a:r>
              <a:rPr lang="fr-CH" dirty="0" smtClean="0">
                <a:hlinkClick r:id="rId7"/>
              </a:rPr>
              <a:t>https</a:t>
            </a:r>
            <a:r>
              <a:rPr lang="fr-CH" dirty="0">
                <a:hlinkClick r:id="rId7"/>
              </a:rPr>
              <a:t>://</a:t>
            </a:r>
            <a:r>
              <a:rPr lang="fr-CH" dirty="0" smtClean="0">
                <a:hlinkClick r:id="rId7"/>
              </a:rPr>
              <a:t>www.electrosmogtech.ch/wifi-solutions</a:t>
            </a:r>
            <a:endParaRPr lang="fr-CH" dirty="0" smtClean="0"/>
          </a:p>
          <a:p>
            <a:r>
              <a:rPr lang="fr-CH" dirty="0" smtClean="0">
                <a:solidFill>
                  <a:srgbClr val="FF0000"/>
                </a:solidFill>
              </a:rPr>
              <a:t>ATTENTION au </a:t>
            </a:r>
            <a:r>
              <a:rPr lang="fr-CH" dirty="0" err="1" smtClean="0">
                <a:solidFill>
                  <a:srgbClr val="FF0000"/>
                </a:solidFill>
              </a:rPr>
              <a:t>WiFi</a:t>
            </a:r>
            <a:r>
              <a:rPr lang="fr-CH" dirty="0" smtClean="0">
                <a:solidFill>
                  <a:srgbClr val="FF0000"/>
                </a:solidFill>
              </a:rPr>
              <a:t> dans les écoles </a:t>
            </a:r>
            <a:r>
              <a:rPr lang="fr-CH" dirty="0" smtClean="0"/>
              <a:t>! </a:t>
            </a:r>
            <a:r>
              <a:rPr lang="fr-CH" dirty="0" smtClean="0">
                <a:hlinkClick r:id="rId8"/>
              </a:rPr>
              <a:t>Document à l’intention des établissements scolaires disponible ici</a:t>
            </a:r>
            <a:endParaRPr lang="fr-CH" dirty="0"/>
          </a:p>
        </p:txBody>
      </p:sp>
      <p:sp>
        <p:nvSpPr>
          <p:cNvPr id="2" name="ZoneTexte 1"/>
          <p:cNvSpPr txBox="1"/>
          <p:nvPr/>
        </p:nvSpPr>
        <p:spPr>
          <a:xfrm>
            <a:off x="758283" y="289932"/>
            <a:ext cx="10972800" cy="646331"/>
          </a:xfrm>
          <a:prstGeom prst="rect">
            <a:avLst/>
          </a:prstGeom>
          <a:noFill/>
        </p:spPr>
        <p:txBody>
          <a:bodyPr wrap="square" rtlCol="0">
            <a:spAutoFit/>
          </a:bodyPr>
          <a:lstStyle/>
          <a:p>
            <a:r>
              <a:rPr lang="fr-FR" sz="3600" dirty="0" err="1"/>
              <a:t>WiFi</a:t>
            </a:r>
            <a:r>
              <a:rPr lang="fr-FR" sz="3600" dirty="0"/>
              <a:t> : SOLUTION RECOMMANDÉE « ECO-WIFI »</a:t>
            </a:r>
          </a:p>
        </p:txBody>
      </p:sp>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4201" y="1174174"/>
            <a:ext cx="2032000" cy="2032000"/>
          </a:xfrm>
          <a:prstGeom prst="rect">
            <a:avLst/>
          </a:prstGeom>
        </p:spPr>
      </p:pic>
      <p:pic>
        <p:nvPicPr>
          <p:cNvPr id="1026" name="Picture 2" descr="https://static.wixstatic.com/media/12550c_4741a9396f0f468fb6538c449d324180~mv2.png/v1/fill/w_340,h_41,al_c/12550c_4741a9396f0f468fb6538c449d324180~mv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0077" y="4891192"/>
            <a:ext cx="3238500" cy="3905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wixstatic.com/media/12550c_b9411d9f15ef487eadb8f3c8656ee3e8~mv2.png/v1/fill/w_474,h_41,al_c/12550c_b9411d9f15ef487eadb8f3c8656ee3e8~mv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0077" y="5383735"/>
            <a:ext cx="4514850"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anim calcmode="lin" valueType="num">
                                      <p:cBhvr>
                                        <p:cTn id="3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1000"/>
                                        <p:tgtEl>
                                          <p:spTgt spid="6">
                                            <p:txEl>
                                              <p:pRg st="4" end="4"/>
                                            </p:txEl>
                                          </p:spTgt>
                                        </p:tgtEl>
                                      </p:cBhvr>
                                    </p:animEffect>
                                    <p:anim calcmode="lin" valueType="num">
                                      <p:cBhvr>
                                        <p:cTn id="4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1000"/>
                                        <p:tgtEl>
                                          <p:spTgt spid="6">
                                            <p:txEl>
                                              <p:pRg st="5" end="5"/>
                                            </p:txEl>
                                          </p:spTgt>
                                        </p:tgtEl>
                                      </p:cBhvr>
                                    </p:animEffect>
                                    <p:anim calcmode="lin" valueType="num">
                                      <p:cBhvr>
                                        <p:cTn id="4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1000"/>
                                        <p:tgtEl>
                                          <p:spTgt spid="6">
                                            <p:txEl>
                                              <p:pRg st="6" end="6"/>
                                            </p:txEl>
                                          </p:spTgt>
                                        </p:tgtEl>
                                      </p:cBhvr>
                                    </p:animEffect>
                                    <p:anim calcmode="lin" valueType="num">
                                      <p:cBhvr>
                                        <p:cTn id="5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wipe(left)">
                                      <p:cBhvr>
                                        <p:cTn id="62" dur="500"/>
                                        <p:tgtEl>
                                          <p:spTgt spid="10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028"/>
                                        </p:tgtEl>
                                        <p:attrNameLst>
                                          <p:attrName>style.visibility</p:attrName>
                                        </p:attrNameLst>
                                      </p:cBhvr>
                                      <p:to>
                                        <p:strVal val="visible"/>
                                      </p:to>
                                    </p:set>
                                    <p:animEffect transition="in" filter="wipe(left)">
                                      <p:cBhvr>
                                        <p:cTn id="67" dur="500"/>
                                        <p:tgtEl>
                                          <p:spTgt spid="10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wipe(left)">
                                      <p:cBhvr>
                                        <p:cTn id="72" dur="500"/>
                                        <p:tgtEl>
                                          <p:spTgt spid="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7">
                                            <p:txEl>
                                              <p:pRg st="1" end="1"/>
                                            </p:txEl>
                                          </p:spTgt>
                                        </p:tgtEl>
                                        <p:attrNameLst>
                                          <p:attrName>style.visibility</p:attrName>
                                        </p:attrNameLst>
                                      </p:cBhvr>
                                      <p:to>
                                        <p:strVal val="visible"/>
                                      </p:to>
                                    </p:set>
                                    <p:animEffect transition="in" filter="wipe(left)">
                                      <p:cBhvr>
                                        <p:cTn id="7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72162"/>
            <a:ext cx="9166243" cy="984281"/>
          </a:xfrm>
        </p:spPr>
        <p:txBody>
          <a:bodyPr/>
          <a:lstStyle/>
          <a:p>
            <a:r>
              <a:rPr lang="fr-CH" dirty="0"/>
              <a:t>Paramétrage d’un téléphone mobile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66" y="2173570"/>
            <a:ext cx="1798890" cy="2707359"/>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031" y="1388190"/>
            <a:ext cx="1374105" cy="1146101"/>
          </a:xfrm>
          <a:prstGeom prst="rect">
            <a:avLst/>
          </a:prstGeom>
        </p:spPr>
      </p:pic>
      <p:pic>
        <p:nvPicPr>
          <p:cNvPr id="3074" name="Picture 2" descr="Résultat de recherche d'images pour &quot;casque filaire appl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076" y="4228584"/>
            <a:ext cx="1762001" cy="17620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998" y="2788190"/>
            <a:ext cx="1904445" cy="1054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e 14"/>
          <p:cNvGrpSpPr/>
          <p:nvPr/>
        </p:nvGrpSpPr>
        <p:grpSpPr>
          <a:xfrm>
            <a:off x="5648144" y="1083016"/>
            <a:ext cx="4039971" cy="1518115"/>
            <a:chOff x="5506096" y="1775500"/>
            <a:chExt cx="4039971" cy="1518115"/>
          </a:xfrm>
        </p:grpSpPr>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096" y="1775500"/>
              <a:ext cx="4039971" cy="145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8131949" y="2716566"/>
              <a:ext cx="630315" cy="400110"/>
            </a:xfrm>
            <a:prstGeom prst="rect">
              <a:avLst/>
            </a:prstGeom>
            <a:noFill/>
          </p:spPr>
          <p:txBody>
            <a:bodyPr wrap="square" rtlCol="0">
              <a:spAutoFit/>
            </a:bodyPr>
            <a:lstStyle/>
            <a:p>
              <a:r>
                <a:rPr lang="fr-CH" sz="2000" dirty="0"/>
                <a:t>OFF</a:t>
              </a:r>
            </a:p>
          </p:txBody>
        </p:sp>
        <p:sp>
          <p:nvSpPr>
            <p:cNvPr id="11" name="Rectangle 10"/>
            <p:cNvSpPr/>
            <p:nvPr/>
          </p:nvSpPr>
          <p:spPr>
            <a:xfrm>
              <a:off x="8034291" y="2556769"/>
              <a:ext cx="1511776" cy="7368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8143" y="2833889"/>
            <a:ext cx="4039971" cy="146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e 22"/>
          <p:cNvGrpSpPr/>
          <p:nvPr/>
        </p:nvGrpSpPr>
        <p:grpSpPr>
          <a:xfrm>
            <a:off x="3000588" y="4838782"/>
            <a:ext cx="1033392" cy="674236"/>
            <a:chOff x="3000588" y="4838782"/>
            <a:chExt cx="1033392" cy="674236"/>
          </a:xfrm>
        </p:grpSpPr>
        <p:sp>
          <p:nvSpPr>
            <p:cNvPr id="13" name="Flèche droite 12"/>
            <p:cNvSpPr/>
            <p:nvPr/>
          </p:nvSpPr>
          <p:spPr>
            <a:xfrm rot="16200000">
              <a:off x="3639779" y="4986185"/>
              <a:ext cx="541604" cy="2467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3000588" y="5380382"/>
              <a:ext cx="972139" cy="132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8145" y="4483194"/>
            <a:ext cx="4055756" cy="202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Résultat de recherche d'images pour &quot;haut-parleur symbole&qu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5264" y="4954896"/>
            <a:ext cx="804863" cy="804863"/>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13" descr="Résultat de recherche d'images pour &quot;night time symbol&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308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7909" y="4689248"/>
            <a:ext cx="1998169" cy="164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e 9"/>
          <p:cNvGrpSpPr/>
          <p:nvPr/>
        </p:nvGrpSpPr>
        <p:grpSpPr>
          <a:xfrm>
            <a:off x="3641404" y="1213931"/>
            <a:ext cx="1098000" cy="360040"/>
            <a:chOff x="3641404" y="1213931"/>
            <a:chExt cx="1098000" cy="360040"/>
          </a:xfrm>
        </p:grpSpPr>
        <p:sp>
          <p:nvSpPr>
            <p:cNvPr id="48" name="Rectangle 47"/>
            <p:cNvSpPr/>
            <p:nvPr/>
          </p:nvSpPr>
          <p:spPr>
            <a:xfrm>
              <a:off x="3641404" y="1255025"/>
              <a:ext cx="1098000" cy="26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9" name="Ellipse 48"/>
            <p:cNvSpPr/>
            <p:nvPr/>
          </p:nvSpPr>
          <p:spPr>
            <a:xfrm>
              <a:off x="3712425" y="1317169"/>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0" name="Ellipse 49"/>
            <p:cNvSpPr/>
            <p:nvPr/>
          </p:nvSpPr>
          <p:spPr>
            <a:xfrm>
              <a:off x="3903766" y="1319150"/>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1" name="Ellipse 50"/>
            <p:cNvSpPr/>
            <p:nvPr/>
          </p:nvSpPr>
          <p:spPr>
            <a:xfrm>
              <a:off x="4109963" y="1319150"/>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Ellipse 51"/>
            <p:cNvSpPr/>
            <p:nvPr/>
          </p:nvSpPr>
          <p:spPr>
            <a:xfrm>
              <a:off x="4306828" y="1316691"/>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3" name="Ellipse 52"/>
            <p:cNvSpPr/>
            <p:nvPr/>
          </p:nvSpPr>
          <p:spPr>
            <a:xfrm>
              <a:off x="4509533" y="1319150"/>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54" name="Groupe 53"/>
            <p:cNvGrpSpPr>
              <a:grpSpLocks noChangeAspect="1"/>
            </p:cNvGrpSpPr>
            <p:nvPr/>
          </p:nvGrpSpPr>
          <p:grpSpPr>
            <a:xfrm>
              <a:off x="3820163" y="1213931"/>
              <a:ext cx="723600" cy="360040"/>
              <a:chOff x="2779248" y="2052637"/>
              <a:chExt cx="3244899" cy="2664296"/>
            </a:xfrm>
          </p:grpSpPr>
          <p:cxnSp>
            <p:nvCxnSpPr>
              <p:cNvPr id="55" name="Connecteur droit 54"/>
              <p:cNvCxnSpPr/>
              <p:nvPr/>
            </p:nvCxnSpPr>
            <p:spPr>
              <a:xfrm>
                <a:off x="2779248" y="2052637"/>
                <a:ext cx="3240360" cy="26642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V="1">
                <a:off x="2783787" y="2052637"/>
                <a:ext cx="3240360" cy="26642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2" name="Groupe 11"/>
          <p:cNvGrpSpPr/>
          <p:nvPr/>
        </p:nvGrpSpPr>
        <p:grpSpPr>
          <a:xfrm>
            <a:off x="3639847" y="1580685"/>
            <a:ext cx="1515645" cy="446271"/>
            <a:chOff x="3639847" y="1580685"/>
            <a:chExt cx="1515645" cy="446271"/>
          </a:xfrm>
        </p:grpSpPr>
        <p:grpSp>
          <p:nvGrpSpPr>
            <p:cNvPr id="20" name="Groupe 19"/>
            <p:cNvGrpSpPr/>
            <p:nvPr/>
          </p:nvGrpSpPr>
          <p:grpSpPr>
            <a:xfrm>
              <a:off x="3639847" y="1704531"/>
              <a:ext cx="1098000" cy="266330"/>
              <a:chOff x="3639847" y="1704531"/>
              <a:chExt cx="1098000" cy="266330"/>
            </a:xfrm>
          </p:grpSpPr>
          <p:sp>
            <p:nvSpPr>
              <p:cNvPr id="17" name="Rectangle 16"/>
              <p:cNvSpPr/>
              <p:nvPr/>
            </p:nvSpPr>
            <p:spPr>
              <a:xfrm>
                <a:off x="3639847" y="1704531"/>
                <a:ext cx="1098000" cy="26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Ellipse 17"/>
              <p:cNvSpPr/>
              <p:nvPr/>
            </p:nvSpPr>
            <p:spPr>
              <a:xfrm>
                <a:off x="3710868" y="1766675"/>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8" name="Ellipse 27"/>
              <p:cNvSpPr/>
              <p:nvPr/>
            </p:nvSpPr>
            <p:spPr>
              <a:xfrm>
                <a:off x="3902209" y="1768656"/>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Ellipse 28"/>
              <p:cNvSpPr/>
              <p:nvPr/>
            </p:nvSpPr>
            <p:spPr>
              <a:xfrm>
                <a:off x="4108406" y="1768656"/>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Ellipse 29"/>
              <p:cNvSpPr/>
              <p:nvPr/>
            </p:nvSpPr>
            <p:spPr>
              <a:xfrm>
                <a:off x="4305271" y="1766197"/>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1" name="Ellipse 30"/>
              <p:cNvSpPr/>
              <p:nvPr/>
            </p:nvSpPr>
            <p:spPr>
              <a:xfrm>
                <a:off x="4507976" y="1768656"/>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21" name="Imag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5733" y="1580685"/>
              <a:ext cx="469759" cy="446271"/>
            </a:xfrm>
            <a:prstGeom prst="rect">
              <a:avLst/>
            </a:prstGeom>
          </p:spPr>
        </p:pic>
      </p:grpSp>
      <p:sp>
        <p:nvSpPr>
          <p:cNvPr id="22" name="ZoneTexte 21"/>
          <p:cNvSpPr txBox="1"/>
          <p:nvPr/>
        </p:nvSpPr>
        <p:spPr>
          <a:xfrm>
            <a:off x="10004445" y="2869401"/>
            <a:ext cx="1998169" cy="1477328"/>
          </a:xfrm>
          <a:prstGeom prst="rect">
            <a:avLst/>
          </a:prstGeom>
          <a:noFill/>
        </p:spPr>
        <p:txBody>
          <a:bodyPr wrap="square" rtlCol="0">
            <a:spAutoFit/>
          </a:bodyPr>
          <a:lstStyle/>
          <a:p>
            <a:r>
              <a:rPr lang="fr-CH" dirty="0"/>
              <a:t>Attention, il faut réactiver le mode «économie de batterie» après chaque recharge !</a:t>
            </a:r>
          </a:p>
        </p:txBody>
      </p:sp>
      <p:sp>
        <p:nvSpPr>
          <p:cNvPr id="5" name="Flèche à angle droit 4"/>
          <p:cNvSpPr/>
          <p:nvPr/>
        </p:nvSpPr>
        <p:spPr>
          <a:xfrm rot="10800000">
            <a:off x="9059332" y="2988400"/>
            <a:ext cx="945112" cy="694600"/>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24" name="Groupe 23"/>
          <p:cNvGrpSpPr/>
          <p:nvPr/>
        </p:nvGrpSpPr>
        <p:grpSpPr>
          <a:xfrm>
            <a:off x="10082377" y="559099"/>
            <a:ext cx="1505527" cy="2071710"/>
            <a:chOff x="10082377" y="559099"/>
            <a:chExt cx="1505527" cy="2071710"/>
          </a:xfrm>
        </p:grpSpPr>
        <p:pic>
          <p:nvPicPr>
            <p:cNvPr id="19"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99058" y="1213931"/>
              <a:ext cx="1300741" cy="1300741"/>
            </a:xfrm>
            <a:prstGeom prst="rect">
              <a:avLst/>
            </a:prstGeom>
          </p:spPr>
        </p:pic>
        <p:sp>
          <p:nvSpPr>
            <p:cNvPr id="6" name="Flèche droite 5"/>
            <p:cNvSpPr/>
            <p:nvPr/>
          </p:nvSpPr>
          <p:spPr>
            <a:xfrm rot="2700511">
              <a:off x="10067013" y="1117292"/>
              <a:ext cx="354578" cy="323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Flèche droite 38"/>
            <p:cNvSpPr/>
            <p:nvPr/>
          </p:nvSpPr>
          <p:spPr>
            <a:xfrm rot="13520796">
              <a:off x="11248690" y="2291595"/>
              <a:ext cx="354578" cy="323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0" name="Flèche droite 39"/>
            <p:cNvSpPr/>
            <p:nvPr/>
          </p:nvSpPr>
          <p:spPr>
            <a:xfrm rot="8094196">
              <a:off x="11248640" y="1090626"/>
              <a:ext cx="354578" cy="323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1" name="Flèche droite 40"/>
            <p:cNvSpPr/>
            <p:nvPr/>
          </p:nvSpPr>
          <p:spPr>
            <a:xfrm rot="18763803">
              <a:off x="10067630" y="2281557"/>
              <a:ext cx="354578" cy="323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Image 6"/>
            <p:cNvPicPr>
              <a:picLocks noChangeAspect="1"/>
            </p:cNvPicPr>
            <p:nvPr/>
          </p:nvPicPr>
          <p:blipFill>
            <a:blip r:embed="rId13"/>
            <a:stretch>
              <a:fillRect/>
            </a:stretch>
          </p:blipFill>
          <p:spPr>
            <a:xfrm>
              <a:off x="10578720" y="559099"/>
              <a:ext cx="800100" cy="485775"/>
            </a:xfrm>
            <a:prstGeom prst="rect">
              <a:avLst/>
            </a:prstGeom>
          </p:spPr>
        </p:pic>
        <p:sp>
          <p:nvSpPr>
            <p:cNvPr id="43" name="ZoneTexte 42"/>
            <p:cNvSpPr txBox="1"/>
            <p:nvPr/>
          </p:nvSpPr>
          <p:spPr>
            <a:xfrm>
              <a:off x="10169003" y="579690"/>
              <a:ext cx="630315" cy="400110"/>
            </a:xfrm>
            <a:prstGeom prst="rect">
              <a:avLst/>
            </a:prstGeom>
            <a:noFill/>
          </p:spPr>
          <p:txBody>
            <a:bodyPr wrap="square" rtlCol="0">
              <a:spAutoFit/>
            </a:bodyPr>
            <a:lstStyle/>
            <a:p>
              <a:r>
                <a:rPr lang="fr-CH" sz="2000" dirty="0"/>
                <a:t>ON</a:t>
              </a:r>
            </a:p>
          </p:txBody>
        </p:sp>
      </p:grpSp>
      <p:sp>
        <p:nvSpPr>
          <p:cNvPr id="8" name="ZoneTexte 7"/>
          <p:cNvSpPr txBox="1"/>
          <p:nvPr/>
        </p:nvSpPr>
        <p:spPr>
          <a:xfrm>
            <a:off x="1114427" y="6074546"/>
            <a:ext cx="3648031" cy="369332"/>
          </a:xfrm>
          <a:prstGeom prst="rect">
            <a:avLst/>
          </a:prstGeom>
          <a:noFill/>
        </p:spPr>
        <p:txBody>
          <a:bodyPr wrap="square" rtlCol="0">
            <a:spAutoFit/>
          </a:bodyPr>
          <a:lstStyle/>
          <a:p>
            <a:r>
              <a:rPr lang="fr-CH" dirty="0"/>
              <a:t>Casque filaire ou mode haut-parleur</a:t>
            </a:r>
          </a:p>
        </p:txBody>
      </p:sp>
    </p:spTree>
    <p:extLst>
      <p:ext uri="{BB962C8B-B14F-4D97-AF65-F5344CB8AC3E}">
        <p14:creationId xmlns:p14="http://schemas.microsoft.com/office/powerpoint/2010/main" val="235959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p:cTn id="21" dur="500" fill="hold"/>
                                        <p:tgtEl>
                                          <p:spTgt spid="3075"/>
                                        </p:tgtEl>
                                        <p:attrNameLst>
                                          <p:attrName>ppt_w</p:attrName>
                                        </p:attrNameLst>
                                      </p:cBhvr>
                                      <p:tavLst>
                                        <p:tav tm="0">
                                          <p:val>
                                            <p:fltVal val="0"/>
                                          </p:val>
                                        </p:tav>
                                        <p:tav tm="100000">
                                          <p:val>
                                            <p:strVal val="#ppt_w"/>
                                          </p:val>
                                        </p:tav>
                                      </p:tavLst>
                                    </p:anim>
                                    <p:anim calcmode="lin" valueType="num">
                                      <p:cBhvr>
                                        <p:cTn id="22" dur="500" fill="hold"/>
                                        <p:tgtEl>
                                          <p:spTgt spid="3075"/>
                                        </p:tgtEl>
                                        <p:attrNameLst>
                                          <p:attrName>ppt_h</p:attrName>
                                        </p:attrNameLst>
                                      </p:cBhvr>
                                      <p:tavLst>
                                        <p:tav tm="0">
                                          <p:val>
                                            <p:fltVal val="0"/>
                                          </p:val>
                                        </p:tav>
                                        <p:tav tm="100000">
                                          <p:val>
                                            <p:strVal val="#ppt_h"/>
                                          </p:val>
                                        </p:tav>
                                      </p:tavLst>
                                    </p:anim>
                                    <p:animEffect transition="in" filter="fade">
                                      <p:cBhvr>
                                        <p:cTn id="23" dur="500"/>
                                        <p:tgtEl>
                                          <p:spTgt spid="307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 calcmode="lin" valueType="num">
                                      <p:cBhvr>
                                        <p:cTn id="42" dur="500" fill="hold"/>
                                        <p:tgtEl>
                                          <p:spTgt spid="3074"/>
                                        </p:tgtEl>
                                        <p:attrNameLst>
                                          <p:attrName>ppt_w</p:attrName>
                                        </p:attrNameLst>
                                      </p:cBhvr>
                                      <p:tavLst>
                                        <p:tav tm="0">
                                          <p:val>
                                            <p:fltVal val="0"/>
                                          </p:val>
                                        </p:tav>
                                        <p:tav tm="100000">
                                          <p:val>
                                            <p:strVal val="#ppt_w"/>
                                          </p:val>
                                        </p:tav>
                                      </p:tavLst>
                                    </p:anim>
                                    <p:anim calcmode="lin" valueType="num">
                                      <p:cBhvr>
                                        <p:cTn id="43" dur="500" fill="hold"/>
                                        <p:tgtEl>
                                          <p:spTgt spid="3074"/>
                                        </p:tgtEl>
                                        <p:attrNameLst>
                                          <p:attrName>ppt_h</p:attrName>
                                        </p:attrNameLst>
                                      </p:cBhvr>
                                      <p:tavLst>
                                        <p:tav tm="0">
                                          <p:val>
                                            <p:fltVal val="0"/>
                                          </p:val>
                                        </p:tav>
                                        <p:tav tm="100000">
                                          <p:val>
                                            <p:strVal val="#ppt_h"/>
                                          </p:val>
                                        </p:tav>
                                      </p:tavLst>
                                    </p:anim>
                                    <p:animEffect transition="in" filter="fade">
                                      <p:cBhvr>
                                        <p:cTn id="44" dur="500"/>
                                        <p:tgtEl>
                                          <p:spTgt spid="307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083"/>
                                        </p:tgtEl>
                                        <p:attrNameLst>
                                          <p:attrName>style.visibility</p:attrName>
                                        </p:attrNameLst>
                                      </p:cBhvr>
                                      <p:to>
                                        <p:strVal val="visible"/>
                                      </p:to>
                                    </p:set>
                                    <p:anim calcmode="lin" valueType="num">
                                      <p:cBhvr>
                                        <p:cTn id="56" dur="500" fill="hold"/>
                                        <p:tgtEl>
                                          <p:spTgt spid="3083"/>
                                        </p:tgtEl>
                                        <p:attrNameLst>
                                          <p:attrName>ppt_w</p:attrName>
                                        </p:attrNameLst>
                                      </p:cBhvr>
                                      <p:tavLst>
                                        <p:tav tm="0">
                                          <p:val>
                                            <p:fltVal val="0"/>
                                          </p:val>
                                        </p:tav>
                                        <p:tav tm="100000">
                                          <p:val>
                                            <p:strVal val="#ppt_w"/>
                                          </p:val>
                                        </p:tav>
                                      </p:tavLst>
                                    </p:anim>
                                    <p:anim calcmode="lin" valueType="num">
                                      <p:cBhvr>
                                        <p:cTn id="57" dur="500" fill="hold"/>
                                        <p:tgtEl>
                                          <p:spTgt spid="3083"/>
                                        </p:tgtEl>
                                        <p:attrNameLst>
                                          <p:attrName>ppt_h</p:attrName>
                                        </p:attrNameLst>
                                      </p:cBhvr>
                                      <p:tavLst>
                                        <p:tav tm="0">
                                          <p:val>
                                            <p:fltVal val="0"/>
                                          </p:val>
                                        </p:tav>
                                        <p:tav tm="100000">
                                          <p:val>
                                            <p:strVal val="#ppt_h"/>
                                          </p:val>
                                        </p:tav>
                                      </p:tavLst>
                                    </p:anim>
                                    <p:animEffect transition="in" filter="fade">
                                      <p:cBhvr>
                                        <p:cTn id="58" dur="500"/>
                                        <p:tgtEl>
                                          <p:spTgt spid="308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3078"/>
                                        </p:tgtEl>
                                        <p:attrNameLst>
                                          <p:attrName>style.visibility</p:attrName>
                                        </p:attrNameLst>
                                      </p:cBhvr>
                                      <p:to>
                                        <p:strVal val="visible"/>
                                      </p:to>
                                    </p:set>
                                    <p:anim calcmode="lin" valueType="num">
                                      <p:cBhvr>
                                        <p:cTn id="84" dur="500" fill="hold"/>
                                        <p:tgtEl>
                                          <p:spTgt spid="3078"/>
                                        </p:tgtEl>
                                        <p:attrNameLst>
                                          <p:attrName>ppt_w</p:attrName>
                                        </p:attrNameLst>
                                      </p:cBhvr>
                                      <p:tavLst>
                                        <p:tav tm="0">
                                          <p:val>
                                            <p:fltVal val="0"/>
                                          </p:val>
                                        </p:tav>
                                        <p:tav tm="100000">
                                          <p:val>
                                            <p:strVal val="#ppt_w"/>
                                          </p:val>
                                        </p:tav>
                                      </p:tavLst>
                                    </p:anim>
                                    <p:anim calcmode="lin" valueType="num">
                                      <p:cBhvr>
                                        <p:cTn id="85" dur="500" fill="hold"/>
                                        <p:tgtEl>
                                          <p:spTgt spid="3078"/>
                                        </p:tgtEl>
                                        <p:attrNameLst>
                                          <p:attrName>ppt_h</p:attrName>
                                        </p:attrNameLst>
                                      </p:cBhvr>
                                      <p:tavLst>
                                        <p:tav tm="0">
                                          <p:val>
                                            <p:fltVal val="0"/>
                                          </p:val>
                                        </p:tav>
                                        <p:tav tm="100000">
                                          <p:val>
                                            <p:strVal val="#ppt_h"/>
                                          </p:val>
                                        </p:tav>
                                      </p:tavLst>
                                    </p:anim>
                                    <p:animEffect transition="in" filter="fade">
                                      <p:cBhvr>
                                        <p:cTn id="86" dur="500"/>
                                        <p:tgtEl>
                                          <p:spTgt spid="307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p:cTn id="97" dur="500" fill="hold"/>
                                        <p:tgtEl>
                                          <p:spTgt spid="5"/>
                                        </p:tgtEl>
                                        <p:attrNameLst>
                                          <p:attrName>ppt_w</p:attrName>
                                        </p:attrNameLst>
                                      </p:cBhvr>
                                      <p:tavLst>
                                        <p:tav tm="0">
                                          <p:val>
                                            <p:fltVal val="0"/>
                                          </p:val>
                                        </p:tav>
                                        <p:tav tm="100000">
                                          <p:val>
                                            <p:strVal val="#ppt_w"/>
                                          </p:val>
                                        </p:tav>
                                      </p:tavLst>
                                    </p:anim>
                                    <p:anim calcmode="lin" valueType="num">
                                      <p:cBhvr>
                                        <p:cTn id="98" dur="500" fill="hold"/>
                                        <p:tgtEl>
                                          <p:spTgt spid="5"/>
                                        </p:tgtEl>
                                        <p:attrNameLst>
                                          <p:attrName>ppt_h</p:attrName>
                                        </p:attrNameLst>
                                      </p:cBhvr>
                                      <p:tavLst>
                                        <p:tav tm="0">
                                          <p:val>
                                            <p:fltVal val="0"/>
                                          </p:val>
                                        </p:tav>
                                        <p:tav tm="100000">
                                          <p:val>
                                            <p:strVal val="#ppt_h"/>
                                          </p:val>
                                        </p:tav>
                                      </p:tavLst>
                                    </p:anim>
                                    <p:animEffect transition="in" filter="fade">
                                      <p:cBhvr>
                                        <p:cTn id="99" dur="500"/>
                                        <p:tgtEl>
                                          <p:spTgt spid="5"/>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3079"/>
                                        </p:tgtEl>
                                        <p:attrNameLst>
                                          <p:attrName>style.visibility</p:attrName>
                                        </p:attrNameLst>
                                      </p:cBhvr>
                                      <p:to>
                                        <p:strVal val="visible"/>
                                      </p:to>
                                    </p:set>
                                    <p:anim calcmode="lin" valueType="num">
                                      <p:cBhvr>
                                        <p:cTn id="104" dur="500" fill="hold"/>
                                        <p:tgtEl>
                                          <p:spTgt spid="3079"/>
                                        </p:tgtEl>
                                        <p:attrNameLst>
                                          <p:attrName>ppt_w</p:attrName>
                                        </p:attrNameLst>
                                      </p:cBhvr>
                                      <p:tavLst>
                                        <p:tav tm="0">
                                          <p:val>
                                            <p:fltVal val="0"/>
                                          </p:val>
                                        </p:tav>
                                        <p:tav tm="100000">
                                          <p:val>
                                            <p:strVal val="#ppt_w"/>
                                          </p:val>
                                        </p:tav>
                                      </p:tavLst>
                                    </p:anim>
                                    <p:anim calcmode="lin" valueType="num">
                                      <p:cBhvr>
                                        <p:cTn id="105" dur="500" fill="hold"/>
                                        <p:tgtEl>
                                          <p:spTgt spid="3079"/>
                                        </p:tgtEl>
                                        <p:attrNameLst>
                                          <p:attrName>ppt_h</p:attrName>
                                        </p:attrNameLst>
                                      </p:cBhvr>
                                      <p:tavLst>
                                        <p:tav tm="0">
                                          <p:val>
                                            <p:fltVal val="0"/>
                                          </p:val>
                                        </p:tav>
                                        <p:tav tm="100000">
                                          <p:val>
                                            <p:strVal val="#ppt_h"/>
                                          </p:val>
                                        </p:tav>
                                      </p:tavLst>
                                    </p:anim>
                                    <p:animEffect transition="in" filter="fade">
                                      <p:cBhvr>
                                        <p:cTn id="106" dur="500"/>
                                        <p:tgtEl>
                                          <p:spTgt spid="3079"/>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3086"/>
                                        </p:tgtEl>
                                        <p:attrNameLst>
                                          <p:attrName>style.visibility</p:attrName>
                                        </p:attrNameLst>
                                      </p:cBhvr>
                                      <p:to>
                                        <p:strVal val="visible"/>
                                      </p:to>
                                    </p:set>
                                    <p:anim calcmode="lin" valueType="num">
                                      <p:cBhvr>
                                        <p:cTn id="111" dur="500" fill="hold"/>
                                        <p:tgtEl>
                                          <p:spTgt spid="3086"/>
                                        </p:tgtEl>
                                        <p:attrNameLst>
                                          <p:attrName>ppt_w</p:attrName>
                                        </p:attrNameLst>
                                      </p:cBhvr>
                                      <p:tavLst>
                                        <p:tav tm="0">
                                          <p:val>
                                            <p:fltVal val="0"/>
                                          </p:val>
                                        </p:tav>
                                        <p:tav tm="100000">
                                          <p:val>
                                            <p:strVal val="#ppt_w"/>
                                          </p:val>
                                        </p:tav>
                                      </p:tavLst>
                                    </p:anim>
                                    <p:anim calcmode="lin" valueType="num">
                                      <p:cBhvr>
                                        <p:cTn id="112" dur="500" fill="hold"/>
                                        <p:tgtEl>
                                          <p:spTgt spid="3086"/>
                                        </p:tgtEl>
                                        <p:attrNameLst>
                                          <p:attrName>ppt_h</p:attrName>
                                        </p:attrNameLst>
                                      </p:cBhvr>
                                      <p:tavLst>
                                        <p:tav tm="0">
                                          <p:val>
                                            <p:fltVal val="0"/>
                                          </p:val>
                                        </p:tav>
                                        <p:tav tm="100000">
                                          <p:val>
                                            <p:strVal val="#ppt_h"/>
                                          </p:val>
                                        </p:tav>
                                      </p:tavLst>
                                    </p:anim>
                                    <p:animEffect transition="in" filter="fade">
                                      <p:cBhvr>
                                        <p:cTn id="113"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495" y="329764"/>
            <a:ext cx="8059275" cy="6249272"/>
          </a:xfrm>
          <a:prstGeom prst="rect">
            <a:avLst/>
          </a:prstGeom>
        </p:spPr>
      </p:pic>
      <p:grpSp>
        <p:nvGrpSpPr>
          <p:cNvPr id="5" name="Groupe 4"/>
          <p:cNvGrpSpPr/>
          <p:nvPr/>
        </p:nvGrpSpPr>
        <p:grpSpPr>
          <a:xfrm>
            <a:off x="668698" y="402691"/>
            <a:ext cx="2633797" cy="3362325"/>
            <a:chOff x="9144001" y="2942693"/>
            <a:chExt cx="2633797" cy="3362325"/>
          </a:xfrm>
        </p:grpSpPr>
        <p:pic>
          <p:nvPicPr>
            <p:cNvPr id="6" name="Image 5"/>
            <p:cNvPicPr>
              <a:picLocks noChangeAspect="1"/>
            </p:cNvPicPr>
            <p:nvPr/>
          </p:nvPicPr>
          <p:blipFill>
            <a:blip r:embed="rId3"/>
            <a:stretch>
              <a:fillRect/>
            </a:stretch>
          </p:blipFill>
          <p:spPr>
            <a:xfrm>
              <a:off x="9144001" y="2942693"/>
              <a:ext cx="1828800" cy="3362325"/>
            </a:xfrm>
            <a:prstGeom prst="rect">
              <a:avLst/>
            </a:prstGeom>
          </p:spPr>
        </p:pic>
        <p:sp>
          <p:nvSpPr>
            <p:cNvPr id="7" name="Ellipse 6"/>
            <p:cNvSpPr/>
            <p:nvPr/>
          </p:nvSpPr>
          <p:spPr>
            <a:xfrm>
              <a:off x="9267217" y="4503330"/>
              <a:ext cx="1244600" cy="1245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p:cNvSpPr txBox="1"/>
            <p:nvPr/>
          </p:nvSpPr>
          <p:spPr>
            <a:xfrm>
              <a:off x="10532658" y="4664465"/>
              <a:ext cx="1245140" cy="923330"/>
            </a:xfrm>
            <a:prstGeom prst="rect">
              <a:avLst/>
            </a:prstGeom>
            <a:noFill/>
          </p:spPr>
          <p:txBody>
            <a:bodyPr wrap="square" rtlCol="0">
              <a:spAutoFit/>
            </a:bodyPr>
            <a:lstStyle/>
            <a:p>
              <a:r>
                <a:rPr lang="fr-CH" sz="5400" b="1" dirty="0">
                  <a:solidFill>
                    <a:srgbClr val="FF0000"/>
                  </a:solidFill>
                </a:rPr>
                <a:t>5G</a:t>
              </a:r>
            </a:p>
          </p:txBody>
        </p:sp>
      </p:grpSp>
      <p:sp>
        <p:nvSpPr>
          <p:cNvPr id="3" name="ZoneTexte 2"/>
          <p:cNvSpPr txBox="1"/>
          <p:nvPr/>
        </p:nvSpPr>
        <p:spPr>
          <a:xfrm>
            <a:off x="575480" y="3959749"/>
            <a:ext cx="2218520" cy="2246769"/>
          </a:xfrm>
          <a:prstGeom prst="rect">
            <a:avLst/>
          </a:prstGeom>
          <a:noFill/>
        </p:spPr>
        <p:txBody>
          <a:bodyPr wrap="square" rtlCol="0">
            <a:spAutoFit/>
          </a:bodyPr>
          <a:lstStyle/>
          <a:p>
            <a:r>
              <a:rPr lang="fr-CH" sz="2000" dirty="0"/>
              <a:t>Les antennes 5G adaptatives </a:t>
            </a:r>
            <a:r>
              <a:rPr lang="fr-CH" sz="2000" dirty="0" err="1"/>
              <a:t>multi-faisceaux</a:t>
            </a:r>
            <a:r>
              <a:rPr lang="fr-CH" sz="2000" dirty="0"/>
              <a:t> et </a:t>
            </a:r>
            <a:r>
              <a:rPr lang="fr-CH" sz="2000" dirty="0" err="1"/>
              <a:t>multi-canaux</a:t>
            </a:r>
            <a:r>
              <a:rPr lang="fr-CH" sz="2000" dirty="0"/>
              <a:t> MIMO sont davantage carrées que les autres types d’antennes.</a:t>
            </a:r>
          </a:p>
        </p:txBody>
      </p:sp>
      <p:sp>
        <p:nvSpPr>
          <p:cNvPr id="9" name="Rectangle 8"/>
          <p:cNvSpPr/>
          <p:nvPr/>
        </p:nvSpPr>
        <p:spPr>
          <a:xfrm>
            <a:off x="5131586" y="4072379"/>
            <a:ext cx="3361267" cy="1684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ZoneTexte 1"/>
          <p:cNvSpPr txBox="1"/>
          <p:nvPr/>
        </p:nvSpPr>
        <p:spPr>
          <a:xfrm>
            <a:off x="5421024" y="3765016"/>
            <a:ext cx="3071829" cy="1815882"/>
          </a:xfrm>
          <a:prstGeom prst="rect">
            <a:avLst/>
          </a:prstGeom>
          <a:noFill/>
        </p:spPr>
        <p:txBody>
          <a:bodyPr wrap="square" rtlCol="0">
            <a:spAutoFit/>
          </a:bodyPr>
          <a:lstStyle/>
          <a:p>
            <a:r>
              <a:rPr lang="fr-CH" sz="2800" dirty="0">
                <a:solidFill>
                  <a:srgbClr val="FF0000"/>
                </a:solidFill>
              </a:rPr>
              <a:t>PRINCIPE DES ANTENNES ADAPTATIVES (MULTI-FAISCEAUX)</a:t>
            </a:r>
          </a:p>
        </p:txBody>
      </p:sp>
    </p:spTree>
    <p:extLst>
      <p:ext uri="{BB962C8B-B14F-4D97-AF65-F5344CB8AC3E}">
        <p14:creationId xmlns:p14="http://schemas.microsoft.com/office/powerpoint/2010/main" val="16344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69" y="458785"/>
            <a:ext cx="10058400" cy="5004054"/>
          </a:xfrm>
          <a:prstGeom prst="rect">
            <a:avLst/>
          </a:prstGeom>
        </p:spPr>
      </p:pic>
      <p:sp>
        <p:nvSpPr>
          <p:cNvPr id="3" name="ZoneTexte 2"/>
          <p:cNvSpPr txBox="1"/>
          <p:nvPr/>
        </p:nvSpPr>
        <p:spPr>
          <a:xfrm>
            <a:off x="1756836" y="736606"/>
            <a:ext cx="8593666" cy="646331"/>
          </a:xfrm>
          <a:prstGeom prst="rect">
            <a:avLst/>
          </a:prstGeom>
          <a:noFill/>
        </p:spPr>
        <p:txBody>
          <a:bodyPr wrap="square" rtlCol="0">
            <a:spAutoFit/>
          </a:bodyPr>
          <a:lstStyle/>
          <a:p>
            <a:pPr algn="ctr"/>
            <a:r>
              <a:rPr lang="fr-CH" sz="3600" dirty="0"/>
              <a:t>5G avec antennes adaptatives</a:t>
            </a:r>
          </a:p>
        </p:txBody>
      </p:sp>
      <p:sp>
        <p:nvSpPr>
          <p:cNvPr id="5" name="ZoneTexte 4"/>
          <p:cNvSpPr txBox="1"/>
          <p:nvPr/>
        </p:nvSpPr>
        <p:spPr>
          <a:xfrm>
            <a:off x="6485468" y="458785"/>
            <a:ext cx="5147975" cy="261610"/>
          </a:xfrm>
          <a:prstGeom prst="rect">
            <a:avLst/>
          </a:prstGeom>
          <a:noFill/>
        </p:spPr>
        <p:txBody>
          <a:bodyPr wrap="square" rtlCol="0">
            <a:spAutoFit/>
          </a:bodyPr>
          <a:lstStyle/>
          <a:p>
            <a:r>
              <a:rPr lang="fr-CH" sz="1100" dirty="0">
                <a:hlinkClick r:id="rId3"/>
              </a:rPr>
              <a:t>https://www.higgs.ch/der-aufbau-von-5g-eine-harzige-angelegenheit/17571/</a:t>
            </a:r>
            <a:endParaRPr lang="fr-CH" sz="1100" dirty="0"/>
          </a:p>
        </p:txBody>
      </p:sp>
      <p:sp>
        <p:nvSpPr>
          <p:cNvPr id="4" name="ZoneTexte 3"/>
          <p:cNvSpPr txBox="1"/>
          <p:nvPr/>
        </p:nvSpPr>
        <p:spPr>
          <a:xfrm>
            <a:off x="1024469" y="5494866"/>
            <a:ext cx="10058400" cy="923330"/>
          </a:xfrm>
          <a:prstGeom prst="rect">
            <a:avLst/>
          </a:prstGeom>
          <a:noFill/>
        </p:spPr>
        <p:txBody>
          <a:bodyPr wrap="square" rtlCol="0">
            <a:spAutoFit/>
          </a:bodyPr>
          <a:lstStyle/>
          <a:p>
            <a:r>
              <a:rPr lang="fr-CH" dirty="0"/>
              <a:t>Ce dessin n’est toutefois pas réaliste car il ne montre que peu de gens ou d’objets connectés. En réalité, il y aura des faisceaux d’ondes partout, sur tout le monde puisque presque tout le monde a un smartphone. Sans compter tous les objets connectés. Au final, on aura donc davantage de rayonnements qu’avec la 4G</a:t>
            </a:r>
          </a:p>
        </p:txBody>
      </p:sp>
    </p:spTree>
    <p:extLst>
      <p:ext uri="{BB962C8B-B14F-4D97-AF65-F5344CB8AC3E}">
        <p14:creationId xmlns:p14="http://schemas.microsoft.com/office/powerpoint/2010/main" val="153516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458"/>
            <a:ext cx="10515600" cy="1325563"/>
          </a:xfrm>
        </p:spPr>
        <p:txBody>
          <a:bodyPr>
            <a:normAutofit/>
          </a:bodyPr>
          <a:lstStyle/>
          <a:p>
            <a:r>
              <a:rPr lang="fr-CH" sz="4800" dirty="0"/>
              <a:t>Les ondes électromagnétiques et le vivant</a:t>
            </a:r>
          </a:p>
        </p:txBody>
      </p:sp>
      <p:pic>
        <p:nvPicPr>
          <p:cNvPr id="1026" name="Picture 2" descr="ondes Ã©lectromagnÃ©tiques | Europe Ecologie Les Verts 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316028"/>
            <a:ext cx="7219950" cy="37147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024466" y="5262035"/>
            <a:ext cx="10143067" cy="1200329"/>
          </a:xfrm>
          <a:prstGeom prst="rect">
            <a:avLst/>
          </a:prstGeom>
          <a:noFill/>
        </p:spPr>
        <p:txBody>
          <a:bodyPr wrap="square" rtlCol="0">
            <a:spAutoFit/>
          </a:bodyPr>
          <a:lstStyle/>
          <a:p>
            <a:r>
              <a:rPr lang="fr-CH" sz="2400" dirty="0"/>
              <a:t>REMARQUE IMPORTANTE : les mécanismes d’action mentionnés ci-après ne sont pas les seuls. Les recherches actuelles en évoquent d’autres, en particulier ceux liés aux métaux lourds présents dans l’organisme. </a:t>
            </a:r>
            <a:r>
              <a:rPr lang="fr-CH" sz="2400" dirty="0">
                <a:hlinkClick r:id="rId3"/>
              </a:rPr>
              <a:t>Liste d’études voir ici</a:t>
            </a:r>
            <a:r>
              <a:rPr lang="fr-CH" sz="2400" dirty="0"/>
              <a:t>.</a:t>
            </a:r>
          </a:p>
        </p:txBody>
      </p:sp>
    </p:spTree>
    <p:extLst>
      <p:ext uri="{BB962C8B-B14F-4D97-AF65-F5344CB8AC3E}">
        <p14:creationId xmlns:p14="http://schemas.microsoft.com/office/powerpoint/2010/main" val="405468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1)">
                                      <p:cBhvr>
                                        <p:cTn id="11" dur="2000"/>
                                        <p:tgtEl>
                                          <p:spTgt spid="1026"/>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8424</TotalTime>
  <Words>4514</Words>
  <Application>Microsoft Office PowerPoint</Application>
  <PresentationFormat>Grand écran</PresentationFormat>
  <Paragraphs>463</Paragraphs>
  <Slides>67</Slides>
  <Notes>1</Notes>
  <HiddenSlides>0</HiddenSlides>
  <MMClips>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67</vt:i4>
      </vt:variant>
    </vt:vector>
  </HeadingPairs>
  <TitlesOfParts>
    <vt:vector size="75" baseType="lpstr">
      <vt:lpstr>Arial</vt:lpstr>
      <vt:lpstr>Calibri</vt:lpstr>
      <vt:lpstr>Calibri Light</vt:lpstr>
      <vt:lpstr>Impact</vt:lpstr>
      <vt:lpstr>Lato</vt:lpstr>
      <vt:lpstr>Open Sans</vt:lpstr>
      <vt:lpstr>Wingdings</vt:lpstr>
      <vt:lpstr>Thème Office</vt:lpstr>
      <vt:lpstr>Présentation PowerPoint</vt:lpstr>
      <vt:lpstr>Présentation PowerPoint</vt:lpstr>
      <vt:lpstr>Champs d’application de la 5G</vt:lpstr>
      <vt:lpstr>Présentation PowerPoint</vt:lpstr>
      <vt:lpstr>Présentation PowerPoint</vt:lpstr>
      <vt:lpstr>Présentation PowerPoint</vt:lpstr>
      <vt:lpstr>Présentation PowerPoint</vt:lpstr>
      <vt:lpstr>Présentation PowerPoint</vt:lpstr>
      <vt:lpstr>Les ondes électromagnétiques et le vivant</vt:lpstr>
      <vt:lpstr>POURQUOI PRENDRE GARDE A CELA ?</vt:lpstr>
      <vt:lpstr>POURQUOI PRENDRE GARDE A CELA ?</vt:lpstr>
      <vt:lpstr>Patente N° WO 2004/075583 A1 (SWISSCOM)  </vt:lpstr>
      <vt:lpstr>Activation par ondes EM des canaux calciques voltage-dépendants </vt:lpstr>
      <vt:lpstr>Détection de marqueurs biologiques de l’hypersensibilité EM</vt:lpstr>
      <vt:lpstr>Cancers du cerveau : 4 x plus de cas de glioblastomes entre 1990 et 2018 selon Santé Publique France</vt:lpstr>
      <vt:lpstr>Effets possibles des ondes électromagnétiques pulsées</vt:lpstr>
      <vt:lpstr>L'ÉLECTROSMOG</vt:lpstr>
      <vt:lpstr>Présentation PowerPoint</vt:lpstr>
      <vt:lpstr>Ondes électromagnétiques et Covid, y a-t-il un possible lien ?</vt:lpstr>
      <vt:lpstr>Niveau d’intensité des ondes et risques santé</vt:lpstr>
      <vt:lpstr>Présentation PowerPoint</vt:lpstr>
      <vt:lpstr>Electrosmog dans divers lieux en Suisse</vt:lpstr>
      <vt:lpstr>Présentation PowerPoint</vt:lpstr>
      <vt:lpstr>Présentation PowerPoint</vt:lpstr>
      <vt:lpstr>Présentation PowerPoint</vt:lpstr>
      <vt:lpstr>Présentation PowerPoint</vt:lpstr>
      <vt:lpstr>Problèmes biologiques liés à la 5G</vt:lpstr>
      <vt:lpstr>Présentation PowerPoint</vt:lpstr>
      <vt:lpstr>Problématiques liées à la 5G</vt:lpstr>
      <vt:lpstr>Réactions à la 5G dans le monde (2)</vt:lpstr>
      <vt:lpstr>Conseil de l’Europe : résolution n°1815</vt:lpstr>
      <vt:lpstr>Présentation PowerPoint</vt:lpstr>
      <vt:lpstr>Présentation PowerPoint</vt:lpstr>
      <vt:lpstr>Présentation PowerPoint</vt:lpstr>
      <vt:lpstr>Présentation PowerPoint</vt:lpstr>
      <vt:lpstr>RAPPORT DE L’OFEV (28.11.2019)      [ réf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Désinformation et … réinformation </vt:lpstr>
      <vt:lpstr>Newsletter du groupe d’experts BERENIS de janvier 2021</vt:lpstr>
      <vt:lpstr>5G : que risque-t-il de se passer ?</vt:lpstr>
      <vt:lpstr>USA : procès gagné contre la FCC</vt:lpstr>
      <vt:lpstr>Actions en cours et groupes</vt:lpstr>
      <vt:lpstr>Présentation PowerPoint</vt:lpstr>
      <vt:lpstr>Présentation PowerPoint</vt:lpstr>
      <vt:lpstr>Présentation PowerPoint</vt:lpstr>
      <vt:lpstr>Initiative populaire fédérale</vt:lpstr>
      <vt:lpstr>Présentation PowerPoint</vt:lpstr>
      <vt:lpstr>Présentation PowerPoint</vt:lpstr>
      <vt:lpstr>Quelles solutions, en résumé?</vt:lpstr>
      <vt:lpstr>Les quatre raisons de dire NON à la</vt:lpstr>
      <vt:lpstr>Documents essentiels</vt:lpstr>
      <vt:lpstr>Liens additionnels (résumés)</vt:lpstr>
      <vt:lpstr>Adresses, références, documents</vt:lpstr>
      <vt:lpstr>Présentation PowerPoint</vt:lpstr>
      <vt:lpstr>Présentation PowerPoint</vt:lpstr>
      <vt:lpstr>Radio numérique «DAB+» une autre problématique… </vt:lpstr>
      <vt:lpstr>L'ÉLECTROSMOG... COMMENT LE RÉDUIRE ?</vt:lpstr>
      <vt:lpstr>Présentation PowerPoint</vt:lpstr>
      <vt:lpstr>Présentation PowerPoint</vt:lpstr>
      <vt:lpstr>Présentation PowerPoint</vt:lpstr>
      <vt:lpstr>Paramétrage d’un téléphone mobile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quatre raisons de dire NON à la</dc:title>
  <dc:creator>Olivier Bo</dc:creator>
  <cp:lastModifiedBy>Olivier Bo</cp:lastModifiedBy>
  <cp:revision>373</cp:revision>
  <cp:lastPrinted>2020-01-28T23:50:10Z</cp:lastPrinted>
  <dcterms:created xsi:type="dcterms:W3CDTF">2020-01-28T23:28:00Z</dcterms:created>
  <dcterms:modified xsi:type="dcterms:W3CDTF">2021-10-01T00:44:48Z</dcterms:modified>
</cp:coreProperties>
</file>